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13"/>
  </p:handoutMasterIdLst>
  <p:sldIdLst>
    <p:sldId id="319" r:id="rId2"/>
    <p:sldId id="578" r:id="rId3"/>
    <p:sldId id="634" r:id="rId4"/>
    <p:sldId id="581" r:id="rId5"/>
    <p:sldId id="638" r:id="rId6"/>
    <p:sldId id="639" r:id="rId7"/>
    <p:sldId id="640" r:id="rId8"/>
    <p:sldId id="644" r:id="rId9"/>
    <p:sldId id="641" r:id="rId10"/>
    <p:sldId id="403" r:id="rId11"/>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99"/>
    <a:srgbClr val="FFCCCC"/>
    <a:srgbClr val="CCFF99"/>
    <a:srgbClr val="C00000"/>
    <a:srgbClr val="EFEFEF"/>
    <a:srgbClr val="99FF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81" autoAdjust="0"/>
    <p:restoredTop sz="75719"/>
  </p:normalViewPr>
  <p:slideViewPr>
    <p:cSldViewPr showGuides="1">
      <p:cViewPr varScale="1">
        <p:scale>
          <a:sx n="54" d="100"/>
          <a:sy n="54" d="100"/>
        </p:scale>
        <p:origin x="-132" y="-72"/>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pPr lvl="0"/>
            <a:endParaRPr lang="zh-CN" altLang="en-US" dirty="0"/>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10</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900117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en-US" altLang="zh-CN" dirty="0" smtClean="0"/>
              <a:t>2015</a:t>
            </a:r>
            <a:r>
              <a:rPr lang="zh-CN" altLang="en-US" dirty="0" smtClean="0"/>
              <a:t>年刚加入团队的时候，接触的就是这个项目。该项目的主体开发工作已经完成，为了尽快的融入团队，我完成了一个辅助功能的实现：利用第三方工具</a:t>
            </a:r>
            <a:r>
              <a:rPr lang="en-US" altLang="zh-CN" dirty="0" err="1" smtClean="0"/>
              <a:t>Inno</a:t>
            </a:r>
            <a:r>
              <a:rPr lang="en-US" altLang="zh-CN" baseline="0" dirty="0" smtClean="0"/>
              <a:t> Setup</a:t>
            </a:r>
            <a:r>
              <a:rPr lang="zh-CN" altLang="en-US" baseline="0" dirty="0" smtClean="0"/>
              <a:t>编写脚本代码，实现安装包功能。随后便是更具挑战性工作：进行一些高级的模块</a:t>
            </a:r>
            <a:r>
              <a:rPr lang="en-US" altLang="zh-CN" baseline="0" dirty="0" smtClean="0"/>
              <a:t>UI</a:t>
            </a:r>
            <a:r>
              <a:rPr lang="zh-CN" altLang="en-US" baseline="0" dirty="0" smtClean="0"/>
              <a:t>的实现，例如图像拖拽，选取等功能的实现，在这些功能的实现过程中，融入了团队的开发。在药盒项目的后续版本的开发过程中，逐步为程序加入高级功能，例如，数据库的引入，数据导入工具，连接线程池的管理与策略的设计与开发。并且，提出和实现了使用临时缩略图的方式解决了原程序的一个致命的缺陷：内存中临时数据量过大而导致的崩溃。之后，在该项目上做了一些</a:t>
            </a:r>
            <a:r>
              <a:rPr lang="en-US" altLang="zh-CN" baseline="0" dirty="0" smtClean="0"/>
              <a:t>C/S</a:t>
            </a:r>
            <a:r>
              <a:rPr lang="zh-CN" altLang="en-US" baseline="0" dirty="0" smtClean="0"/>
              <a:t>客户端的实现验证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该项目主要是我和晓雪合作，她负责算法方面的实现，我负责的提供对外的软件接口。在进行开发的过程中，客户要求</a:t>
            </a:r>
            <a:r>
              <a:rPr lang="en-US" altLang="zh-CN" dirty="0" smtClean="0"/>
              <a:t>SDK</a:t>
            </a:r>
            <a:r>
              <a:rPr lang="zh-CN" altLang="en-US" dirty="0" smtClean="0"/>
              <a:t>必须执行在</a:t>
            </a:r>
            <a:r>
              <a:rPr lang="en-US" altLang="zh-CN" dirty="0" smtClean="0"/>
              <a:t>Unity3D</a:t>
            </a:r>
            <a:r>
              <a:rPr lang="zh-CN" altLang="en-US" dirty="0" smtClean="0"/>
              <a:t>中，而</a:t>
            </a:r>
            <a:r>
              <a:rPr lang="en-US" altLang="zh-CN" dirty="0" smtClean="0"/>
              <a:t>Kinect2</a:t>
            </a:r>
            <a:r>
              <a:rPr lang="zh-CN" altLang="en-US" baseline="0" dirty="0" smtClean="0"/>
              <a:t>不支持该环境。经过大量的探索验证之后，采用进程间通讯的方式，实现抠图算法与客户程序之间的通讯。该方法极大的降低了开发难度与成本。同时，也编制了参考实现与使用文档。</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5</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这个项目是比较典型的“时间紧，系统生”的项目。从原始需求到产品完全的开发只有不到一个月的时间，而且之前完全没有接触过理光</a:t>
            </a:r>
            <a:r>
              <a:rPr lang="en-US" altLang="zh-CN" dirty="0" smtClean="0"/>
              <a:t>MFP</a:t>
            </a:r>
            <a:r>
              <a:rPr lang="zh-CN" altLang="en-US" dirty="0" smtClean="0"/>
              <a:t>打印机的开发的经验。在评估了项目需求后，我提出了使用</a:t>
            </a:r>
            <a:r>
              <a:rPr lang="en-US" altLang="zh-CN" dirty="0" smtClean="0"/>
              <a:t>FTP</a:t>
            </a:r>
            <a:r>
              <a:rPr lang="zh-CN" altLang="en-US" dirty="0" smtClean="0"/>
              <a:t>通讯的方式作为实现的基础，这样的方法对于一个不熟悉的系统足够的可靠。该项目中，我完成了</a:t>
            </a:r>
            <a:r>
              <a:rPr lang="en-US" altLang="zh-CN" dirty="0" smtClean="0"/>
              <a:t>FTP</a:t>
            </a:r>
            <a:r>
              <a:rPr lang="zh-CN" altLang="en-US" dirty="0" smtClean="0"/>
              <a:t>通讯模块的开发，为了提升交互的效果，对</a:t>
            </a:r>
            <a:r>
              <a:rPr lang="en-US" altLang="zh-CN" dirty="0" smtClean="0"/>
              <a:t>PC</a:t>
            </a:r>
            <a:r>
              <a:rPr lang="zh-CN" altLang="en-US" dirty="0" smtClean="0"/>
              <a:t>端的显示加入动画实现的效果，并且重新架构了整个</a:t>
            </a:r>
            <a:r>
              <a:rPr lang="en-US" altLang="zh-CN" dirty="0" smtClean="0"/>
              <a:t>PC</a:t>
            </a:r>
            <a:r>
              <a:rPr lang="zh-CN" altLang="en-US" dirty="0" smtClean="0"/>
              <a:t>程序，保证其运行的稳定性，做到了产品级的实现。最后，克服多重问题，在现场成功</a:t>
            </a:r>
            <a:r>
              <a:rPr lang="en-US" altLang="zh-CN" dirty="0" smtClean="0"/>
              <a:t>Demo</a:t>
            </a:r>
            <a:r>
              <a:rPr lang="zh-CN" altLang="en-US" dirty="0" smtClean="0"/>
              <a:t>并且获得一致好评。</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6</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该项目经过了两个阶段：分别是可行性验证阶段和正式委托阶段。在可行性验证阶段，实现了网页端的跳转基本功能，获得日方的认可。在正式委托阶段，我同时也接手了项目管理的工作和软件设计、开发工作。在同中研院协调讨论之后，需要实现的功能分为了</a:t>
            </a:r>
            <a:r>
              <a:rPr lang="en-US" altLang="zh-CN" dirty="0" smtClean="0"/>
              <a:t>Preparation</a:t>
            </a:r>
            <a:r>
              <a:rPr lang="en-US" altLang="zh-CN" baseline="0" dirty="0" smtClean="0"/>
              <a:t> Tools</a:t>
            </a:r>
            <a:r>
              <a:rPr lang="zh-CN" altLang="en-US" baseline="0" dirty="0" smtClean="0"/>
              <a:t>（</a:t>
            </a:r>
            <a:r>
              <a:rPr lang="en-US" altLang="zh-CN" baseline="0" dirty="0" smtClean="0"/>
              <a:t>PC</a:t>
            </a:r>
            <a:r>
              <a:rPr lang="zh-CN" altLang="en-US" baseline="0" dirty="0" smtClean="0"/>
              <a:t>端程序）和</a:t>
            </a:r>
            <a:r>
              <a:rPr lang="en-US" altLang="zh-CN" baseline="0" dirty="0" smtClean="0"/>
              <a:t>Viewer</a:t>
            </a:r>
            <a:r>
              <a:rPr lang="zh-CN" altLang="en-US" baseline="0" dirty="0" smtClean="0"/>
              <a:t>（</a:t>
            </a:r>
            <a:r>
              <a:rPr lang="en-US" altLang="zh-CN" baseline="0" dirty="0" smtClean="0"/>
              <a:t>WEB</a:t>
            </a:r>
            <a:r>
              <a:rPr lang="zh-CN" altLang="en-US" baseline="0" dirty="0" smtClean="0"/>
              <a:t>应用）两个部分。基本上独立完成了两个部分，交由了中研院，目前项目已进入了维护阶段。这个项目开始，首次接触了项目管理的工作内容。</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7</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在入职后的这段工作时间中，还辅助团队中的其它同事做了一些微小的工作。</a:t>
            </a:r>
            <a:endParaRPr lang="en-US" altLang="zh-CN" dirty="0" smtClean="0"/>
          </a:p>
          <a:p>
            <a:pPr lvl="0"/>
            <a:r>
              <a:rPr lang="en-US" altLang="zh-CN" dirty="0" smtClean="0"/>
              <a:t>1.SOP</a:t>
            </a:r>
            <a:r>
              <a:rPr lang="en-US" altLang="zh-CN" baseline="0" dirty="0" smtClean="0"/>
              <a:t> Prototype</a:t>
            </a:r>
            <a:r>
              <a:rPr lang="zh-CN" altLang="en-US" baseline="0" dirty="0" smtClean="0"/>
              <a:t>项目：辅助设计测试用例</a:t>
            </a:r>
            <a:endParaRPr lang="en-US" altLang="zh-CN" baseline="0" dirty="0" smtClean="0"/>
          </a:p>
          <a:p>
            <a:pPr lvl="0"/>
            <a:r>
              <a:rPr lang="en-US" altLang="zh-CN" baseline="0" dirty="0" smtClean="0"/>
              <a:t>2.Theta Image Transform SDK</a:t>
            </a:r>
            <a:r>
              <a:rPr lang="zh-CN" altLang="en-US" baseline="0" dirty="0" smtClean="0"/>
              <a:t>：参与部分的单元测试</a:t>
            </a:r>
            <a:endParaRPr lang="en-US" altLang="zh-CN" baseline="0" dirty="0" smtClean="0"/>
          </a:p>
          <a:p>
            <a:pPr lvl="0"/>
            <a:r>
              <a:rPr lang="en-US" altLang="zh-CN" baseline="0" dirty="0" smtClean="0"/>
              <a:t>3.LIVE Theta</a:t>
            </a:r>
            <a:r>
              <a:rPr lang="zh-CN" altLang="en-US" baseline="0" dirty="0" smtClean="0"/>
              <a:t>：参与早期的方案可行性设计与验证</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8</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lstStyle/>
          <a:p>
            <a:pPr lvl="0"/>
            <a:r>
              <a:rPr lang="zh-CN" altLang="en-US" dirty="0" smtClean="0"/>
              <a:t>在</a:t>
            </a:r>
            <a:r>
              <a:rPr lang="en-US" altLang="zh-CN" dirty="0" smtClean="0"/>
              <a:t>SRCB</a:t>
            </a:r>
            <a:r>
              <a:rPr lang="zh-CN" altLang="en-US" dirty="0" smtClean="0"/>
              <a:t>两年多的时间，经历了多个项目，也触碰了很多方向。对自己未来的发展道路也比较明晰了。首先是对自己的核心业务能力进行深挖，拓宽。作为程序员，核心的业务能力就是软件工程能力。在深度上，我选择与</a:t>
            </a:r>
            <a:r>
              <a:rPr lang="en-US" altLang="zh-CN" dirty="0" smtClean="0"/>
              <a:t>SEB</a:t>
            </a:r>
            <a:r>
              <a:rPr lang="zh-CN" altLang="en-US" dirty="0" smtClean="0"/>
              <a:t>的发展步调一致，计划在视频相关技术上进行深挖深钻。在技术广度上，持续关注新出现的新技术，新工具，关注流行技术，包括机器学习，区块链等。</a:t>
            </a:r>
            <a:endParaRPr lang="zh-CN" altLang="en-US" dirty="0"/>
          </a:p>
        </p:txBody>
      </p:sp>
      <p:sp>
        <p:nvSpPr>
          <p:cNvPr id="12292"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9</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874509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08/03/2018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08/03/2018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a:latin typeface="Calibri" panose="020F0502020204030204" pitchFamily="34" charset="0"/>
                <a:ea typeface="MS PGothic" panose="020B0600070205080204" pitchFamily="34" charset="-128"/>
                <a:cs typeface="+mj-cs"/>
              </a:rPr>
              <a:t>SRCB</a:t>
            </a:r>
            <a:br>
              <a:rPr lang="en-US" altLang="zh-CN" sz="3000" dirty="0">
                <a:latin typeface="Calibri" panose="020F0502020204030204" pitchFamily="34" charset="0"/>
                <a:ea typeface="MS PGothic" panose="020B0600070205080204" pitchFamily="34" charset="-128"/>
                <a:cs typeface="+mj-cs"/>
              </a:rPr>
            </a:br>
            <a:r>
              <a:rPr lang="en-US" altLang="zh-CN" sz="3000" dirty="0">
                <a:latin typeface="Calibri" panose="020F0502020204030204" pitchFamily="34" charset="0"/>
              </a:rPr>
              <a:t>Strategy</a:t>
            </a:r>
            <a:br>
              <a:rPr lang="en-US" altLang="zh-CN" sz="3000" dirty="0">
                <a:latin typeface="Calibri" panose="020F0502020204030204" pitchFamily="34" charset="0"/>
              </a:rPr>
            </a:br>
            <a:r>
              <a:rPr lang="en-US" altLang="zh-CN" sz="3000" dirty="0">
                <a:latin typeface="Calibri" panose="020F0502020204030204" pitchFamily="34" charset="0"/>
              </a:rPr>
              <a:t>Execution</a:t>
            </a:r>
            <a:br>
              <a:rPr lang="en-US" altLang="zh-CN" sz="3000" dirty="0">
                <a:latin typeface="Calibri" panose="020F0502020204030204" pitchFamily="34" charset="0"/>
              </a:rPr>
            </a:br>
            <a:r>
              <a:rPr lang="en-US" altLang="zh-CN" sz="3000" dirty="0">
                <a:latin typeface="Calibri" panose="020F0502020204030204" pitchFamily="34" charset="0"/>
              </a:rPr>
              <a:t>Bridge</a:t>
            </a:r>
            <a:endParaRPr lang="ja-JP" altLang="en-US" sz="3000" dirty="0">
              <a:latin typeface="Calibri" panose="020F0502020204030204" pitchFamily="34" charset="0"/>
              <a:ea typeface="MS PGothic" panose="020B0600070205080204" pitchFamily="34" charset="-128"/>
              <a:cs typeface="+mj-cs"/>
            </a:endParaRPr>
          </a:p>
        </p:txBody>
      </p:sp>
      <p:sp>
        <p:nvSpPr>
          <p:cNvPr id="5123" name="Rectangle 10"/>
          <p:cNvSpPr/>
          <p:nvPr/>
        </p:nvSpPr>
        <p:spPr>
          <a:xfrm>
            <a:off x="3425825" y="4216451"/>
            <a:ext cx="3054350" cy="2524917"/>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sz="2800" b="1" dirty="0" smtClean="0">
                <a:latin typeface="Calibri" panose="020F0502020204030204" pitchFamily="34" charset="0"/>
                <a:ea typeface="宋体" panose="02010600030101010101" pitchFamily="2" charset="-122"/>
              </a:rPr>
              <a:t>Huang </a:t>
            </a:r>
            <a:r>
              <a:rPr lang="en-US" altLang="ja-JP" sz="2800" b="1" dirty="0" err="1" smtClean="0">
                <a:latin typeface="Calibri" panose="020F0502020204030204" pitchFamily="34" charset="0"/>
                <a:ea typeface="宋体" panose="02010600030101010101" pitchFamily="2" charset="-122"/>
              </a:rPr>
              <a:t>Boyuan</a:t>
            </a:r>
            <a:endParaRPr lang="en-US" altLang="ja-JP" sz="2800" b="1" dirty="0" smtClean="0">
              <a:latin typeface="Calibri" panose="020F0502020204030204" pitchFamily="34" charset="0"/>
              <a:ea typeface="宋体" panose="02010600030101010101" pitchFamily="2" charset="-122"/>
            </a:endParaRPr>
          </a:p>
          <a:p>
            <a:pPr marL="0" lvl="0" indent="0" algn="ctr">
              <a:buClr>
                <a:srgbClr val="FF0000"/>
              </a:buClr>
              <a:buNone/>
            </a:pPr>
            <a:r>
              <a:rPr lang="en-US" altLang="ja-JP" sz="2000" dirty="0" smtClean="0">
                <a:latin typeface="Calibri" panose="020F0502020204030204" pitchFamily="34" charset="0"/>
                <a:ea typeface="宋体" panose="02010600030101010101" pitchFamily="2" charset="-122"/>
              </a:rPr>
              <a:t>2018-03-07</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5125"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2" name="TextBox 1"/>
          <p:cNvSpPr txBox="1"/>
          <p:nvPr/>
        </p:nvSpPr>
        <p:spPr>
          <a:xfrm>
            <a:off x="4304928" y="2852936"/>
            <a:ext cx="4206601" cy="707886"/>
          </a:xfrm>
          <a:prstGeom prst="rect">
            <a:avLst/>
          </a:prstGeom>
          <a:noFill/>
        </p:spPr>
        <p:txBody>
          <a:bodyPr wrap="none" rtlCol="0">
            <a:spAutoFit/>
          </a:bodyPr>
          <a:lstStyle/>
          <a:p>
            <a:r>
              <a:rPr lang="en-US" altLang="zh-CN" sz="4000" dirty="0" smtClean="0"/>
              <a:t>Promotion Report</a:t>
            </a:r>
            <a:endParaRPr lang="zh-CN" altLang="en-US" sz="4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p:nvPr/>
        </p:nvSpPr>
        <p:spPr>
          <a:xfrm>
            <a:off x="0" y="0"/>
            <a:ext cx="9906000" cy="6858000"/>
          </a:xfrm>
          <a:prstGeom prst="rect">
            <a:avLst/>
          </a:prstGeom>
          <a:solidFill>
            <a:schemeClr val="bg1"/>
          </a:solidFill>
          <a:ln w="9525">
            <a:noFill/>
          </a:ln>
        </p:spPr>
        <p:txBody>
          <a:bodyPr wrap="none"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endParaRPr lang="zh-CN" altLang="en-US" sz="1600" dirty="0">
              <a:latin typeface="Arial" panose="020B0604020202020204" pitchFamily="34" charset="0"/>
              <a:ea typeface="宋体" panose="02010600030101010101" pitchFamily="2" charset="-122"/>
            </a:endParaRPr>
          </a:p>
        </p:txBody>
      </p:sp>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2141538"/>
            <a:ext cx="3594100" cy="1144587"/>
          </a:xfrm>
          <a:prstGeom prst="rect">
            <a:avLst/>
          </a:prstGeom>
          <a:noFill/>
          <a:ln w="9525">
            <a:noFill/>
          </a:ln>
        </p:spPr>
      </p:pic>
      <p:sp>
        <p:nvSpPr>
          <p:cNvPr id="40964" name="TextBox 6"/>
          <p:cNvSpPr txBox="1"/>
          <p:nvPr/>
        </p:nvSpPr>
        <p:spPr>
          <a:xfrm>
            <a:off x="4129088" y="3995738"/>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2016</a:t>
            </a:r>
            <a:r>
              <a:rPr lang="en-US" altLang="zh-CN" sz="1000" b="1" i="1" dirty="0">
                <a:solidFill>
                  <a:srgbClr val="4D4D4D"/>
                </a:solidFill>
                <a:latin typeface="Times New Roman" panose="02020603050405020304" pitchFamily="18" charset="0"/>
                <a:ea typeface="HG丸ｺﾞｼｯｸM-PRO"/>
              </a:rPr>
              <a:t> </a:t>
            </a:r>
            <a:r>
              <a:rPr lang="en-US" altLang="ja-JP" sz="1000" b="1" i="1" dirty="0">
                <a:solidFill>
                  <a:srgbClr val="4D4D4D"/>
                </a:solidFill>
                <a:latin typeface="Times New Roman" panose="02020603050405020304" pitchFamily="18" charset="0"/>
                <a:ea typeface="HG丸ｺﾞｼｯｸM-PRO"/>
              </a:rPr>
              <a:t>Ricoh Software Research Center (Beijing) Co., Ltd.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Calibri" panose="020F0502020204030204" pitchFamily="34" charset="0"/>
              </a:rPr>
              <a:t>Content</a:t>
            </a:r>
            <a:endParaRPr lang="zh-CN" altLang="en-US" dirty="0"/>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172"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6" name="内容占位符 2"/>
          <p:cNvSpPr>
            <a:spLocks noGrp="1"/>
          </p:cNvSpPr>
          <p:nvPr>
            <p:ph idx="1"/>
          </p:nvPr>
        </p:nvSpPr>
        <p:spPr>
          <a:xfrm>
            <a:off x="506413" y="1268413"/>
            <a:ext cx="8569325" cy="4968875"/>
          </a:xfrm>
          <a:solidFill>
            <a:schemeClr val="bg1"/>
          </a:solidFill>
          <a:ln>
            <a:solidFill>
              <a:schemeClr val="bg1"/>
            </a:solidFill>
            <a:miter lim="800000"/>
          </a:ln>
        </p:spPr>
        <p:txBody>
          <a:bodyPr vert="horz" wrap="square" lIns="91440" tIns="45720" rIns="91440" bIns="45720" numCol="1" anchor="t" anchorCtr="0" compatLnSpc="1"/>
          <a:lstStyle/>
          <a:p>
            <a:pPr algn="just">
              <a:spcBef>
                <a:spcPts val="550"/>
              </a:spcBef>
              <a:spcAft>
                <a:spcPts val="550"/>
              </a:spcAft>
            </a:pPr>
            <a:r>
              <a:rPr lang="en-US" altLang="zh-CN" dirty="0" smtClean="0">
                <a:latin typeface="Calibri" panose="020F0502020204030204" pitchFamily="34" charset="0"/>
              </a:rPr>
              <a:t>Personal Information</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Project involved</a:t>
            </a:r>
            <a:endParaRPr lang="en-US" altLang="zh-CN" dirty="0">
              <a:latin typeface="Calibri" panose="020F0502020204030204" pitchFamily="34" charset="0"/>
            </a:endParaRPr>
          </a:p>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a:p>
            <a:pPr algn="just">
              <a:spcBef>
                <a:spcPts val="550"/>
              </a:spcBef>
              <a:spcAft>
                <a:spcPts val="550"/>
              </a:spcAft>
              <a:buNone/>
            </a:pPr>
            <a:endParaRPr lang="en-US" altLang="zh-CN"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vert="horz" wrap="square" lIns="91440" tIns="45720" rIns="91440" bIns="45720" anchor="t"/>
          <a:lstStyle/>
          <a:p>
            <a:r>
              <a:rPr lang="en-US" altLang="zh-CN" dirty="0" smtClean="0"/>
              <a:t>Personal Information</a:t>
            </a:r>
            <a:endParaRPr lang="zh-CN" altLang="en-US" dirty="0"/>
          </a:p>
        </p:txBody>
      </p:sp>
      <p:sp>
        <p:nvSpPr>
          <p:cNvPr id="9219"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sp>
        <p:nvSpPr>
          <p:cNvPr id="9220" name="Text Box 42"/>
          <p:cNvSpPr txBox="1"/>
          <p:nvPr/>
        </p:nvSpPr>
        <p:spPr>
          <a:xfrm>
            <a:off x="0" y="6613525"/>
            <a:ext cx="323532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Calibri" panose="020F0502020204030204" pitchFamily="34" charset="0"/>
                <a:ea typeface="HG丸ｺﾞｼｯｸM-PRO"/>
              </a:rPr>
              <a:t>© 2016</a:t>
            </a:r>
            <a:r>
              <a:rPr lang="en-US" altLang="zh-CN" sz="1000" b="1" i="1" dirty="0">
                <a:solidFill>
                  <a:srgbClr val="4D4D4D"/>
                </a:solidFill>
                <a:latin typeface="Calibri" panose="020F0502020204030204" pitchFamily="34" charset="0"/>
                <a:ea typeface="HG丸ｺﾞｼｯｸM-PRO"/>
              </a:rPr>
              <a:t> </a:t>
            </a:r>
            <a:r>
              <a:rPr lang="en-US" altLang="ja-JP" sz="1000" b="1" i="1" dirty="0">
                <a:solidFill>
                  <a:srgbClr val="4D4D4D"/>
                </a:solidFill>
                <a:latin typeface="Calibri" panose="020F0502020204030204" pitchFamily="34" charset="0"/>
                <a:ea typeface="HG丸ｺﾞｼｯｸM-PRO"/>
              </a:rPr>
              <a:t>Ricoh Software Research Center (Beijing) Co., Ltd.</a:t>
            </a:r>
          </a:p>
        </p:txBody>
      </p:sp>
      <p:sp>
        <p:nvSpPr>
          <p:cNvPr id="7" name="内容占位符 1"/>
          <p:cNvSpPr>
            <a:spLocks noGrp="1"/>
          </p:cNvSpPr>
          <p:nvPr>
            <p:ph idx="1"/>
          </p:nvPr>
        </p:nvSpPr>
        <p:spPr>
          <a:xfrm>
            <a:off x="704528" y="1844824"/>
            <a:ext cx="3312368" cy="3456384"/>
          </a:xfrm>
        </p:spPr>
        <p:txBody>
          <a:bodyPr vert="horz" wrap="square" lIns="91440" tIns="45720" rIns="91440" bIns="45720" numCol="1" anchor="t" anchorCtr="0" compatLnSpc="1"/>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Department</a:t>
            </a:r>
            <a:r>
              <a:rPr lang="zh-CN" altLang="en-US" sz="1600" dirty="0" smtClean="0">
                <a:latin typeface="宋体" panose="02010600030101010101" pitchFamily="2" charset="-122"/>
                <a:ea typeface="宋体" panose="02010600030101010101" pitchFamily="2" charset="-122"/>
              </a:rPr>
              <a:t>：</a:t>
            </a:r>
            <a:r>
              <a:rPr lang="en-US" altLang="zh-CN" sz="1600" dirty="0" smtClean="0">
                <a:latin typeface="宋体" panose="02010600030101010101" pitchFamily="2" charset="-122"/>
                <a:ea typeface="宋体" panose="02010600030101010101" pitchFamily="2" charset="-122"/>
              </a:rPr>
              <a:t>SEB</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Entry</a:t>
            </a:r>
            <a:r>
              <a:rPr kumimoji="0" lang="en-US" altLang="zh-CN" sz="1600" b="0" i="0" u="none" strike="noStrike" kern="0" cap="none" spc="0" normalizeH="0" noProof="0" dirty="0" smtClean="0">
                <a:ln>
                  <a:noFill/>
                </a:ln>
                <a:solidFill>
                  <a:schemeClr val="tx1"/>
                </a:solidFill>
                <a:effectLst/>
                <a:uLnTx/>
                <a:uFillTx/>
                <a:latin typeface="宋体" panose="02010600030101010101" pitchFamily="2" charset="-122"/>
                <a:ea typeface="宋体" panose="02010600030101010101" pitchFamily="2" charset="-122"/>
              </a:rPr>
              <a:t> Time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05/2015</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lang="en-US" altLang="zh-CN" sz="1600" dirty="0" smtClean="0">
                <a:latin typeface="宋体" panose="02010600030101010101" pitchFamily="2" charset="-122"/>
                <a:ea typeface="宋体" panose="02010600030101010101" pitchFamily="2" charset="-122"/>
              </a:rPr>
              <a:t>University</a:t>
            </a:r>
            <a:r>
              <a:rPr lang="zh-CN" altLang="en-US" sz="1600" dirty="0" smtClean="0">
                <a:latin typeface="宋体" panose="02010600030101010101" pitchFamily="2" charset="-122"/>
                <a:ea typeface="宋体" panose="02010600030101010101" pitchFamily="2" charset="-122"/>
              </a:rPr>
              <a:t>：</a:t>
            </a:r>
            <a:r>
              <a:rPr lang="en-US" altLang="zh-CN" sz="1600" dirty="0" err="1" smtClean="0">
                <a:latin typeface="宋体" panose="02010600030101010101" pitchFamily="2" charset="-122"/>
                <a:ea typeface="宋体" panose="02010600030101010101" pitchFamily="2" charset="-122"/>
              </a:rPr>
              <a:t>Beihang</a:t>
            </a:r>
            <a:r>
              <a:rPr lang="en-US" altLang="zh-CN" sz="1600" dirty="0" smtClean="0">
                <a:latin typeface="宋体" panose="02010600030101010101" pitchFamily="2" charset="-122"/>
                <a:ea typeface="宋体" panose="02010600030101010101" pitchFamily="2" charset="-122"/>
              </a:rPr>
              <a:t> University</a:t>
            </a:r>
          </a:p>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Graduation Date</a:t>
            </a:r>
            <a:r>
              <a:rPr kumimoji="0" lang="zh-CN" altLang="en-US"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a:t>
            </a:r>
            <a:r>
              <a:rPr kumimoji="0" lang="en-US" altLang="zh-CN" sz="1600" b="0"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rPr>
              <a:t>2013</a:t>
            </a:r>
            <a:endParaRPr kumimoji="0" lang="zh-CN" altLang="en-US" sz="16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0912" y="1844824"/>
            <a:ext cx="4787008" cy="3590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340768"/>
            <a:ext cx="6233056" cy="523220"/>
          </a:xfrm>
          <a:prstGeom prst="rect">
            <a:avLst/>
          </a:prstGeom>
          <a:noFill/>
        </p:spPr>
        <p:txBody>
          <a:bodyPr wrap="square" rtlCol="0">
            <a:spAutoFit/>
          </a:bodyPr>
          <a:lstStyle/>
          <a:p>
            <a:r>
              <a:rPr lang="en-US" altLang="zh-CN" sz="2800" dirty="0" smtClean="0"/>
              <a:t>ZhengZhou Drug box project</a:t>
            </a:r>
            <a:endParaRPr lang="zh-CN" altLang="en-US" sz="2800" dirty="0"/>
          </a:p>
        </p:txBody>
      </p:sp>
      <p:sp>
        <p:nvSpPr>
          <p:cNvPr id="4" name="TextBox 3"/>
          <p:cNvSpPr txBox="1"/>
          <p:nvPr/>
        </p:nvSpPr>
        <p:spPr>
          <a:xfrm>
            <a:off x="632520" y="2020756"/>
            <a:ext cx="1710725" cy="338554"/>
          </a:xfrm>
          <a:prstGeom prst="rect">
            <a:avLst/>
          </a:prstGeom>
          <a:noFill/>
        </p:spPr>
        <p:txBody>
          <a:bodyPr wrap="none" rtlCol="0">
            <a:spAutoFit/>
          </a:bodyPr>
          <a:lstStyle/>
          <a:p>
            <a:r>
              <a:rPr lang="en-US" altLang="zh-CN" dirty="0" smtClean="0"/>
              <a:t>Role : Developer</a:t>
            </a:r>
            <a:endParaRPr lang="zh-CN" altLang="en-US" dirty="0"/>
          </a:p>
        </p:txBody>
      </p:sp>
      <p:sp>
        <p:nvSpPr>
          <p:cNvPr id="7"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2" name="Detail1" hidden="1"/>
          <p:cNvSpPr txBox="1"/>
          <p:nvPr/>
        </p:nvSpPr>
        <p:spPr>
          <a:xfrm>
            <a:off x="990140" y="3159602"/>
            <a:ext cx="2952328" cy="1815882"/>
          </a:xfrm>
          <a:prstGeom prst="rect">
            <a:avLst/>
          </a:prstGeom>
          <a:noFill/>
        </p:spPr>
        <p:txBody>
          <a:bodyPr wrap="square" rtlCol="0">
            <a:spAutoFit/>
          </a:bodyPr>
          <a:lstStyle/>
          <a:p>
            <a:r>
              <a:rPr lang="en-US" altLang="zh-CN" dirty="0" smtClean="0"/>
              <a:t>I joined this team on 2015. After entry this team, I come true an assist function, use “</a:t>
            </a:r>
            <a:r>
              <a:rPr lang="en-US" altLang="zh-CN" dirty="0" err="1" smtClean="0"/>
              <a:t>Inno</a:t>
            </a:r>
            <a:r>
              <a:rPr lang="en-US" altLang="zh-CN" dirty="0" smtClean="0"/>
              <a:t> Setup” script to write an Installation Package which can configure application automatically.</a:t>
            </a:r>
            <a:endParaRPr lang="zh-CN" altLang="en-US" dirty="0"/>
          </a:p>
        </p:txBody>
      </p:sp>
      <p:pic>
        <p:nvPicPr>
          <p:cNvPr id="6" name="Image1" hidden="1"/>
          <p:cNvPicPr>
            <a:picLocks noChangeAspect="1"/>
          </p:cNvPicPr>
          <p:nvPr/>
        </p:nvPicPr>
        <p:blipFill>
          <a:blip r:embed="rId5"/>
          <a:stretch>
            <a:fillRect/>
          </a:stretch>
        </p:blipFill>
        <p:spPr>
          <a:xfrm>
            <a:off x="4448944" y="1938357"/>
            <a:ext cx="4972050" cy="3619500"/>
          </a:xfrm>
          <a:prstGeom prst="rect">
            <a:avLst/>
          </a:prstGeom>
        </p:spPr>
      </p:pic>
      <p:sp>
        <p:nvSpPr>
          <p:cNvPr id="8" name="Item1" hidden="1"/>
          <p:cNvSpPr txBox="1"/>
          <p:nvPr/>
        </p:nvSpPr>
        <p:spPr>
          <a:xfrm>
            <a:off x="990140" y="2789289"/>
            <a:ext cx="2190023" cy="338554"/>
          </a:xfrm>
          <a:prstGeom prst="rect">
            <a:avLst/>
          </a:prstGeom>
          <a:noFill/>
        </p:spPr>
        <p:txBody>
          <a:bodyPr wrap="none" rtlCol="0">
            <a:spAutoFit/>
          </a:bodyPr>
          <a:lstStyle/>
          <a:p>
            <a:r>
              <a:rPr lang="en-US" altLang="zh-CN" dirty="0" smtClean="0"/>
              <a:t>1.Installation Package</a:t>
            </a:r>
            <a:endParaRPr lang="zh-CN" altLang="en-US" dirty="0"/>
          </a:p>
        </p:txBody>
      </p:sp>
      <p:sp>
        <p:nvSpPr>
          <p:cNvPr id="11" name="Item2" hidden="1"/>
          <p:cNvSpPr txBox="1"/>
          <p:nvPr/>
        </p:nvSpPr>
        <p:spPr>
          <a:xfrm>
            <a:off x="990140" y="3148468"/>
            <a:ext cx="1529586" cy="338554"/>
          </a:xfrm>
          <a:prstGeom prst="rect">
            <a:avLst/>
          </a:prstGeom>
          <a:noFill/>
        </p:spPr>
        <p:txBody>
          <a:bodyPr wrap="none" rtlCol="0">
            <a:spAutoFit/>
          </a:bodyPr>
          <a:lstStyle/>
          <a:p>
            <a:r>
              <a:rPr lang="en-US" altLang="zh-CN" dirty="0" smtClean="0"/>
              <a:t>2.Advanced UI</a:t>
            </a:r>
            <a:endParaRPr lang="zh-CN" altLang="en-US" dirty="0"/>
          </a:p>
        </p:txBody>
      </p:sp>
      <p:sp>
        <p:nvSpPr>
          <p:cNvPr id="12" name="Item3" hidden="1"/>
          <p:cNvSpPr txBox="1"/>
          <p:nvPr/>
        </p:nvSpPr>
        <p:spPr>
          <a:xfrm>
            <a:off x="990140" y="3507647"/>
            <a:ext cx="2426433" cy="338554"/>
          </a:xfrm>
          <a:prstGeom prst="rect">
            <a:avLst/>
          </a:prstGeom>
          <a:noFill/>
        </p:spPr>
        <p:txBody>
          <a:bodyPr wrap="none" rtlCol="0">
            <a:spAutoFit/>
          </a:bodyPr>
          <a:lstStyle/>
          <a:p>
            <a:r>
              <a:rPr lang="en-US" altLang="zh-CN" dirty="0" smtClean="0"/>
              <a:t>3.Database Module Dev.</a:t>
            </a:r>
            <a:endParaRPr lang="zh-CN" altLang="en-US" dirty="0"/>
          </a:p>
        </p:txBody>
      </p:sp>
      <p:sp>
        <p:nvSpPr>
          <p:cNvPr id="13" name="Item5" hidden="1"/>
          <p:cNvSpPr txBox="1"/>
          <p:nvPr/>
        </p:nvSpPr>
        <p:spPr>
          <a:xfrm>
            <a:off x="990140" y="4226005"/>
            <a:ext cx="2077813" cy="338554"/>
          </a:xfrm>
          <a:prstGeom prst="rect">
            <a:avLst/>
          </a:prstGeom>
          <a:noFill/>
        </p:spPr>
        <p:txBody>
          <a:bodyPr wrap="none" rtlCol="0">
            <a:spAutoFit/>
          </a:bodyPr>
          <a:lstStyle/>
          <a:p>
            <a:r>
              <a:rPr lang="en-US" altLang="zh-CN" dirty="0" smtClean="0"/>
              <a:t>5.Data flow Optimize</a:t>
            </a:r>
            <a:endParaRPr lang="zh-CN" altLang="en-US" dirty="0"/>
          </a:p>
        </p:txBody>
      </p:sp>
      <p:sp>
        <p:nvSpPr>
          <p:cNvPr id="9" name="Detail2" hidden="1"/>
          <p:cNvSpPr txBox="1"/>
          <p:nvPr/>
        </p:nvSpPr>
        <p:spPr>
          <a:xfrm>
            <a:off x="990140" y="3507647"/>
            <a:ext cx="2952324" cy="2308324"/>
          </a:xfrm>
          <a:prstGeom prst="rect">
            <a:avLst/>
          </a:prstGeom>
          <a:noFill/>
        </p:spPr>
        <p:txBody>
          <a:bodyPr wrap="square" rtlCol="0">
            <a:spAutoFit/>
          </a:bodyPr>
          <a:lstStyle/>
          <a:p>
            <a:r>
              <a:rPr lang="en-US" altLang="zh-CN" dirty="0" smtClean="0"/>
              <a:t>After finished the basic function of the application, to improve the user experience and reduce the complex operation, I developed some advanced UI function, included multiple images selected, drag items between controls, and so on.</a:t>
            </a:r>
            <a:endParaRPr lang="zh-CN" altLang="en-US" dirty="0"/>
          </a:p>
        </p:txBody>
      </p:sp>
      <p:sp>
        <p:nvSpPr>
          <p:cNvPr id="17" name="Detail3" hidden="1"/>
          <p:cNvSpPr txBox="1"/>
          <p:nvPr/>
        </p:nvSpPr>
        <p:spPr>
          <a:xfrm>
            <a:off x="990140" y="3866826"/>
            <a:ext cx="2952324" cy="2308324"/>
          </a:xfrm>
          <a:prstGeom prst="rect">
            <a:avLst/>
          </a:prstGeom>
          <a:noFill/>
        </p:spPr>
        <p:txBody>
          <a:bodyPr wrap="square" rtlCol="0">
            <a:spAutoFit/>
          </a:bodyPr>
          <a:lstStyle/>
          <a:p>
            <a:r>
              <a:rPr lang="zh-CN" altLang="en-US" dirty="0" smtClean="0"/>
              <a:t> </a:t>
            </a:r>
            <a:r>
              <a:rPr lang="en-US" altLang="zh-CN" dirty="0" smtClean="0"/>
              <a:t>Based on the application ,ZhengZhou required us to import all the data into this management system. So, after confirm the requirement, I designed and finished the database module and auto data import application development.</a:t>
            </a:r>
            <a:endParaRPr lang="zh-CN" altLang="en-US" dirty="0"/>
          </a:p>
        </p:txBody>
      </p:sp>
      <p:sp>
        <p:nvSpPr>
          <p:cNvPr id="18" name="Item4" hidden="1"/>
          <p:cNvSpPr txBox="1"/>
          <p:nvPr/>
        </p:nvSpPr>
        <p:spPr>
          <a:xfrm>
            <a:off x="990140" y="3866826"/>
            <a:ext cx="3256789" cy="338554"/>
          </a:xfrm>
          <a:prstGeom prst="rect">
            <a:avLst/>
          </a:prstGeom>
          <a:noFill/>
        </p:spPr>
        <p:txBody>
          <a:bodyPr wrap="none" rtlCol="0">
            <a:spAutoFit/>
          </a:bodyPr>
          <a:lstStyle/>
          <a:p>
            <a:r>
              <a:rPr lang="en-US" altLang="zh-CN" dirty="0" smtClean="0"/>
              <a:t>4.Database Connection Pool Dev.</a:t>
            </a:r>
            <a:endParaRPr lang="zh-CN" altLang="en-US" dirty="0"/>
          </a:p>
        </p:txBody>
      </p:sp>
      <p:sp>
        <p:nvSpPr>
          <p:cNvPr id="19" name="Detail4" hidden="1"/>
          <p:cNvSpPr txBox="1"/>
          <p:nvPr/>
        </p:nvSpPr>
        <p:spPr>
          <a:xfrm>
            <a:off x="990140" y="4226005"/>
            <a:ext cx="3458804" cy="2554545"/>
          </a:xfrm>
          <a:prstGeom prst="rect">
            <a:avLst/>
          </a:prstGeom>
          <a:noFill/>
        </p:spPr>
        <p:txBody>
          <a:bodyPr wrap="square" rtlCol="0">
            <a:spAutoFit/>
          </a:bodyPr>
          <a:lstStyle/>
          <a:p>
            <a:r>
              <a:rPr lang="zh-CN" altLang="en-US" dirty="0" smtClean="0"/>
              <a:t> </a:t>
            </a:r>
            <a:r>
              <a:rPr lang="en-US" altLang="zh-CN" dirty="0" smtClean="0"/>
              <a:t>In actual use, the app need to access database over and over again , which contain plenty of concurrence access . It make the application jammed when the access increased. So I designed a database connection pool module to make sure the concurrence access and separated the main UI thread and data thread.</a:t>
            </a:r>
            <a:endParaRPr lang="zh-CN" altLang="en-US" dirty="0"/>
          </a:p>
        </p:txBody>
      </p:sp>
      <p:sp>
        <p:nvSpPr>
          <p:cNvPr id="20" name="Detail5" hidden="1"/>
          <p:cNvSpPr txBox="1"/>
          <p:nvPr/>
        </p:nvSpPr>
        <p:spPr>
          <a:xfrm>
            <a:off x="990140" y="4577060"/>
            <a:ext cx="3602820" cy="2308324"/>
          </a:xfrm>
          <a:prstGeom prst="rect">
            <a:avLst/>
          </a:prstGeom>
          <a:noFill/>
        </p:spPr>
        <p:txBody>
          <a:bodyPr wrap="square" rtlCol="0">
            <a:spAutoFit/>
          </a:bodyPr>
          <a:lstStyle/>
          <a:p>
            <a:r>
              <a:rPr lang="zh-CN" altLang="en-US" dirty="0" smtClean="0"/>
              <a:t> </a:t>
            </a:r>
            <a:r>
              <a:rPr lang="en-US" altLang="zh-CN" dirty="0" smtClean="0"/>
              <a:t>The original application would use HD image to do image processing which is large in the size . And the UI will reference these data repeatedly which cause the Out of memory Error of WPF . So I use temporary file to build data flow, which can reduce the memory usage from more than 1GB(Max) to 200MB. </a:t>
            </a:r>
            <a:endParaRPr lang="zh-CN" altLang="en-US" dirty="0"/>
          </a:p>
        </p:txBody>
      </p:sp>
      <p:pic>
        <p:nvPicPr>
          <p:cNvPr id="10" name="Image3"/>
          <p:cNvPicPr>
            <a:picLocks noChangeAspect="1"/>
          </p:cNvPicPr>
          <p:nvPr/>
        </p:nvPicPr>
        <p:blipFill>
          <a:blip r:embed="rId6"/>
          <a:stretch>
            <a:fillRect/>
          </a:stretch>
        </p:blipFill>
        <p:spPr>
          <a:xfrm>
            <a:off x="7386" y="3992237"/>
            <a:ext cx="5976664" cy="3089028"/>
          </a:xfrm>
          <a:prstGeom prst="rect">
            <a:avLst/>
          </a:prstGeom>
        </p:spPr>
      </p:pic>
      <p:pic>
        <p:nvPicPr>
          <p:cNvPr id="1026" name="Image4"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68" y="2566882"/>
            <a:ext cx="4176464" cy="316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0952" y="3102653"/>
            <a:ext cx="5137770" cy="3075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录像3_转" hidden="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942464" y="1914147"/>
            <a:ext cx="5441677" cy="4582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par>
                          <p:cTn id="34" fill="hold">
                            <p:stCondLst>
                              <p:cond delay="500"/>
                            </p:stCondLst>
                            <p:childTnLst>
                              <p:par>
                                <p:cTn id="35" presetID="2" presetClass="entr" presetSubtype="4"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 presetClass="entr" presetSubtype="0" fill="hold" nodeType="afterEffect">
                                  <p:stCondLst>
                                    <p:cond delay="25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21"/>
                                        </p:tgtEl>
                                        <p:attrNameLst>
                                          <p:attrName>ppt_x</p:attrName>
                                        </p:attrNameLst>
                                      </p:cBhvr>
                                      <p:tavLst>
                                        <p:tav tm="0">
                                          <p:val>
                                            <p:strVal val="ppt_x"/>
                                          </p:val>
                                        </p:tav>
                                        <p:tav tm="100000">
                                          <p:val>
                                            <p:strVal val="ppt_x"/>
                                          </p:val>
                                        </p:tav>
                                      </p:tavLst>
                                    </p:anim>
                                    <p:anim calcmode="lin" valueType="num">
                                      <p:cBhvr additive="base">
                                        <p:cTn id="55" dur="500"/>
                                        <p:tgtEl>
                                          <p:spTgt spid="21"/>
                                        </p:tgtEl>
                                        <p:attrNameLst>
                                          <p:attrName>ppt_y</p:attrName>
                                        </p:attrNameLst>
                                      </p:cBhvr>
                                      <p:tavLst>
                                        <p:tav tm="0">
                                          <p:val>
                                            <p:strVal val="ppt_y"/>
                                          </p:val>
                                        </p:tav>
                                        <p:tav tm="100000">
                                          <p:val>
                                            <p:strVal val="1+ppt_h/2"/>
                                          </p:val>
                                        </p:tav>
                                      </p:tavLst>
                                    </p:anim>
                                    <p:set>
                                      <p:cBhvr>
                                        <p:cTn id="56" dur="1" fill="hold">
                                          <p:stCondLst>
                                            <p:cond delay="499"/>
                                          </p:stCondLst>
                                        </p:cTn>
                                        <p:tgtEl>
                                          <p:spTgt spid="21"/>
                                        </p:tgtEl>
                                        <p:attrNameLst>
                                          <p:attrName>style.visibility</p:attrName>
                                        </p:attrNameLst>
                                      </p:cBhvr>
                                      <p:to>
                                        <p:strVal val="hidden"/>
                                      </p:to>
                                    </p:set>
                                    <p:cmd type="call" cmd="stop">
                                      <p:cBhvr>
                                        <p:cTn id="57" dur="1">
                                          <p:stCondLst>
                                            <p:cond delay="499"/>
                                          </p:stCondLst>
                                        </p:cTn>
                                        <p:tgtEl>
                                          <p:spTgt spid="21"/>
                                        </p:tgtEl>
                                      </p:cBhvr>
                                    </p:cmd>
                                  </p:childTnLst>
                                </p:cTn>
                              </p:par>
                            </p:childTnLst>
                          </p:cTn>
                        </p:par>
                        <p:par>
                          <p:cTn id="58" fill="hold">
                            <p:stCondLst>
                              <p:cond delay="500"/>
                            </p:stCondLst>
                            <p:childTnLst>
                              <p:par>
                                <p:cTn id="59" presetID="2" presetClass="entr" presetSubtype="4" fill="hold" grpId="0" nodeType="afterEffect">
                                  <p:stCondLst>
                                    <p:cond delay="25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 presetClass="entr" presetSubtype="4" fill="hold" nodeType="afterEffect">
                                  <p:stCondLst>
                                    <p:cond delay="0"/>
                                  </p:stCondLst>
                                  <p:childTnLst>
                                    <p:set>
                                      <p:cBhvr>
                                        <p:cTn id="71" dur="1" fill="hold">
                                          <p:stCondLst>
                                            <p:cond delay="0"/>
                                          </p:stCondLst>
                                        </p:cTn>
                                        <p:tgtEl>
                                          <p:spTgt spid="10"/>
                                        </p:tgtEl>
                                        <p:attrNameLst>
                                          <p:attrName>style.visibility</p:attrName>
                                        </p:attrNameLst>
                                      </p:cBhvr>
                                      <p:to>
                                        <p:strVal val="visible"/>
                                      </p:to>
                                    </p:set>
                                    <p:anim calcmode="lin" valueType="num">
                                      <p:cBhvr additive="base">
                                        <p:cTn id="72" dur="500" fill="hold"/>
                                        <p:tgtEl>
                                          <p:spTgt spid="10"/>
                                        </p:tgtEl>
                                        <p:attrNameLst>
                                          <p:attrName>ppt_x</p:attrName>
                                        </p:attrNameLst>
                                      </p:cBhvr>
                                      <p:tavLst>
                                        <p:tav tm="0">
                                          <p:val>
                                            <p:strVal val="#ppt_x"/>
                                          </p:val>
                                        </p:tav>
                                        <p:tav tm="100000">
                                          <p:val>
                                            <p:strVal val="#ppt_x"/>
                                          </p:val>
                                        </p:tav>
                                      </p:tavLst>
                                    </p:anim>
                                    <p:anim calcmode="lin" valueType="num">
                                      <p:cBhvr additive="base">
                                        <p:cTn id="7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0"/>
                                        </p:tgtEl>
                                      </p:cBhvr>
                                    </p:animEffect>
                                    <p:set>
                                      <p:cBhvr>
                                        <p:cTn id="81" dur="1" fill="hold">
                                          <p:stCondLst>
                                            <p:cond delay="499"/>
                                          </p:stCondLst>
                                        </p:cTn>
                                        <p:tgtEl>
                                          <p:spTgt spid="10"/>
                                        </p:tgtEl>
                                        <p:attrNameLst>
                                          <p:attrName>style.visibility</p:attrName>
                                        </p:attrNameLst>
                                      </p:cBhvr>
                                      <p:to>
                                        <p:strVal val="hidden"/>
                                      </p:to>
                                    </p:set>
                                  </p:childTnLst>
                                </p:cTn>
                              </p:par>
                            </p:childTnLst>
                          </p:cTn>
                        </p:par>
                        <p:par>
                          <p:cTn id="82" fill="hold">
                            <p:stCondLst>
                              <p:cond delay="500"/>
                            </p:stCondLst>
                            <p:childTnLst>
                              <p:par>
                                <p:cTn id="83" presetID="2" presetClass="entr" presetSubtype="4" fill="hold" grpId="0" nodeType="afterEffect">
                                  <p:stCondLst>
                                    <p:cond delay="250"/>
                                  </p:stCondLst>
                                  <p:childTnLst>
                                    <p:set>
                                      <p:cBhvr>
                                        <p:cTn id="84" dur="1" fill="hold">
                                          <p:stCondLst>
                                            <p:cond delay="0"/>
                                          </p:stCondLst>
                                        </p:cTn>
                                        <p:tgtEl>
                                          <p:spTgt spid="18"/>
                                        </p:tgtEl>
                                        <p:attrNameLst>
                                          <p:attrName>style.visibility</p:attrName>
                                        </p:attrNameLst>
                                      </p:cBhvr>
                                      <p:to>
                                        <p:strVal val="visible"/>
                                      </p:to>
                                    </p:set>
                                    <p:anim calcmode="lin" valueType="num">
                                      <p:cBhvr additive="base">
                                        <p:cTn id="85" dur="500" fill="hold"/>
                                        <p:tgtEl>
                                          <p:spTgt spid="18"/>
                                        </p:tgtEl>
                                        <p:attrNameLst>
                                          <p:attrName>ppt_x</p:attrName>
                                        </p:attrNameLst>
                                      </p:cBhvr>
                                      <p:tavLst>
                                        <p:tav tm="0">
                                          <p:val>
                                            <p:strVal val="#ppt_x"/>
                                          </p:val>
                                        </p:tav>
                                        <p:tav tm="100000">
                                          <p:val>
                                            <p:strVal val="#ppt_x"/>
                                          </p:val>
                                        </p:tav>
                                      </p:tavLst>
                                    </p:anim>
                                    <p:anim calcmode="lin" valueType="num">
                                      <p:cBhvr additive="base">
                                        <p:cTn id="8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par>
                          <p:cTn id="93" fill="hold">
                            <p:stCondLst>
                              <p:cond delay="500"/>
                            </p:stCondLst>
                            <p:childTnLst>
                              <p:par>
                                <p:cTn id="94" presetID="2" presetClass="entr" presetSubtype="4" fill="hold" nodeType="afterEffect">
                                  <p:stCondLst>
                                    <p:cond delay="0"/>
                                  </p:stCondLst>
                                  <p:childTnLst>
                                    <p:set>
                                      <p:cBhvr>
                                        <p:cTn id="95" dur="1" fill="hold">
                                          <p:stCondLst>
                                            <p:cond delay="0"/>
                                          </p:stCondLst>
                                        </p:cTn>
                                        <p:tgtEl>
                                          <p:spTgt spid="1026"/>
                                        </p:tgtEl>
                                        <p:attrNameLst>
                                          <p:attrName>style.visibility</p:attrName>
                                        </p:attrNameLst>
                                      </p:cBhvr>
                                      <p:to>
                                        <p:strVal val="visible"/>
                                      </p:to>
                                    </p:set>
                                    <p:anim calcmode="lin" valueType="num">
                                      <p:cBhvr additive="base">
                                        <p:cTn id="96" dur="500" fill="hold"/>
                                        <p:tgtEl>
                                          <p:spTgt spid="1026"/>
                                        </p:tgtEl>
                                        <p:attrNameLst>
                                          <p:attrName>ppt_x</p:attrName>
                                        </p:attrNameLst>
                                      </p:cBhvr>
                                      <p:tavLst>
                                        <p:tav tm="0">
                                          <p:val>
                                            <p:strVal val="#ppt_x"/>
                                          </p:val>
                                        </p:tav>
                                        <p:tav tm="100000">
                                          <p:val>
                                            <p:strVal val="#ppt_x"/>
                                          </p:val>
                                        </p:tav>
                                      </p:tavLst>
                                    </p:anim>
                                    <p:anim calcmode="lin" valueType="num">
                                      <p:cBhvr additive="base">
                                        <p:cTn id="9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9"/>
                                        </p:tgtEl>
                                      </p:cBhvr>
                                    </p:animEffect>
                                    <p:set>
                                      <p:cBhvr>
                                        <p:cTn id="102" dur="1" fill="hold">
                                          <p:stCondLst>
                                            <p:cond delay="499"/>
                                          </p:stCondLst>
                                        </p:cTn>
                                        <p:tgtEl>
                                          <p:spTgt spid="19"/>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026"/>
                                        </p:tgtEl>
                                      </p:cBhvr>
                                    </p:animEffect>
                                    <p:set>
                                      <p:cBhvr>
                                        <p:cTn id="105" dur="1" fill="hold">
                                          <p:stCondLst>
                                            <p:cond delay="499"/>
                                          </p:stCondLst>
                                        </p:cTn>
                                        <p:tgtEl>
                                          <p:spTgt spid="1026"/>
                                        </p:tgtEl>
                                        <p:attrNameLst>
                                          <p:attrName>style.visibility</p:attrName>
                                        </p:attrNameLst>
                                      </p:cBhvr>
                                      <p:to>
                                        <p:strVal val="hidden"/>
                                      </p:to>
                                    </p:set>
                                  </p:childTnLst>
                                </p:cTn>
                              </p:par>
                            </p:childTnLst>
                          </p:cTn>
                        </p:par>
                        <p:par>
                          <p:cTn id="106" fill="hold">
                            <p:stCondLst>
                              <p:cond delay="500"/>
                            </p:stCondLst>
                            <p:childTnLst>
                              <p:par>
                                <p:cTn id="107" presetID="2" presetClass="entr" presetSubtype="4" fill="hold" grpId="0" nodeType="afterEffect">
                                  <p:stCondLst>
                                    <p:cond delay="250"/>
                                  </p:stCondLst>
                                  <p:childTnLst>
                                    <p:set>
                                      <p:cBhvr>
                                        <p:cTn id="108" dur="1" fill="hold">
                                          <p:stCondLst>
                                            <p:cond delay="0"/>
                                          </p:stCondLst>
                                        </p:cTn>
                                        <p:tgtEl>
                                          <p:spTgt spid="13"/>
                                        </p:tgtEl>
                                        <p:attrNameLst>
                                          <p:attrName>style.visibility</p:attrName>
                                        </p:attrNameLst>
                                      </p:cBhvr>
                                      <p:to>
                                        <p:strVal val="visible"/>
                                      </p:to>
                                    </p:set>
                                    <p:anim calcmode="lin" valueType="num">
                                      <p:cBhvr additive="base">
                                        <p:cTn id="109" dur="500" fill="hold"/>
                                        <p:tgtEl>
                                          <p:spTgt spid="13"/>
                                        </p:tgtEl>
                                        <p:attrNameLst>
                                          <p:attrName>ppt_x</p:attrName>
                                        </p:attrNameLst>
                                      </p:cBhvr>
                                      <p:tavLst>
                                        <p:tav tm="0">
                                          <p:val>
                                            <p:strVal val="#ppt_x"/>
                                          </p:val>
                                        </p:tav>
                                        <p:tav tm="100000">
                                          <p:val>
                                            <p:strVal val="#ppt_x"/>
                                          </p:val>
                                        </p:tav>
                                      </p:tavLst>
                                    </p:anim>
                                    <p:anim calcmode="lin" valueType="num">
                                      <p:cBhvr additive="base">
                                        <p:cTn id="11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childTnLst>
                          </p:cTn>
                        </p:par>
                        <p:par>
                          <p:cTn id="117" fill="hold">
                            <p:stCondLst>
                              <p:cond delay="500"/>
                            </p:stCondLst>
                            <p:childTnLst>
                              <p:par>
                                <p:cTn id="118" presetID="2" presetClass="entr" presetSubtype="4" fill="hold" nodeType="afterEffect">
                                  <p:stCondLst>
                                    <p:cond delay="0"/>
                                  </p:stCondLst>
                                  <p:childTnLst>
                                    <p:set>
                                      <p:cBhvr>
                                        <p:cTn id="119" dur="1" fill="hold">
                                          <p:stCondLst>
                                            <p:cond delay="0"/>
                                          </p:stCondLst>
                                        </p:cTn>
                                        <p:tgtEl>
                                          <p:spTgt spid="1027"/>
                                        </p:tgtEl>
                                        <p:attrNameLst>
                                          <p:attrName>style.visibility</p:attrName>
                                        </p:attrNameLst>
                                      </p:cBhvr>
                                      <p:to>
                                        <p:strVal val="visible"/>
                                      </p:to>
                                    </p:set>
                                    <p:anim calcmode="lin" valueType="num">
                                      <p:cBhvr additive="base">
                                        <p:cTn id="120" dur="500" fill="hold"/>
                                        <p:tgtEl>
                                          <p:spTgt spid="1027"/>
                                        </p:tgtEl>
                                        <p:attrNameLst>
                                          <p:attrName>ppt_x</p:attrName>
                                        </p:attrNameLst>
                                      </p:cBhvr>
                                      <p:tavLst>
                                        <p:tav tm="0">
                                          <p:val>
                                            <p:strVal val="#ppt_x"/>
                                          </p:val>
                                        </p:tav>
                                        <p:tav tm="100000">
                                          <p:val>
                                            <p:strVal val="#ppt_x"/>
                                          </p:val>
                                        </p:tav>
                                      </p:tavLst>
                                    </p:anim>
                                    <p:anim calcmode="lin" valueType="num">
                                      <p:cBhvr additive="base">
                                        <p:cTn id="121"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2" fill="hold" display="0">
                  <p:stCondLst>
                    <p:cond delay="indefinite"/>
                  </p:stCondLst>
                </p:cTn>
                <p:tgtEl>
                  <p:spTgt spid="21"/>
                </p:tgtEl>
              </p:cMediaNode>
            </p:video>
          </p:childTnLst>
        </p:cTn>
      </p:par>
    </p:tnLst>
    <p:bldLst>
      <p:bldP spid="7" grpId="0"/>
      <p:bldP spid="2" grpId="0"/>
      <p:bldP spid="2" grpId="1"/>
      <p:bldP spid="8" grpId="0"/>
      <p:bldP spid="11" grpId="0"/>
      <p:bldP spid="12" grpId="0"/>
      <p:bldP spid="13" grpId="0"/>
      <p:bldP spid="9" grpId="0"/>
      <p:bldP spid="9" grpId="1"/>
      <p:bldP spid="17" grpId="0"/>
      <p:bldP spid="17" grpId="1"/>
      <p:bldP spid="18" grpId="0"/>
      <p:bldP spid="19" grpId="0"/>
      <p:bldP spid="19" grpId="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7128792" cy="523220"/>
          </a:xfrm>
          <a:prstGeom prst="rect">
            <a:avLst/>
          </a:prstGeom>
          <a:noFill/>
        </p:spPr>
        <p:txBody>
          <a:bodyPr wrap="square" rtlCol="0">
            <a:spAutoFit/>
          </a:bodyPr>
          <a:lstStyle/>
          <a:p>
            <a:r>
              <a:rPr lang="en-US" altLang="zh-CN" sz="2800" dirty="0" smtClean="0"/>
              <a:t>Kinect 2 Extract and Blend SDK project</a:t>
            </a:r>
            <a:endParaRPr lang="zh-CN" altLang="en-US" sz="2800" dirty="0"/>
          </a:p>
        </p:txBody>
      </p:sp>
      <p:sp>
        <p:nvSpPr>
          <p:cNvPr id="2" name="TextBox 1"/>
          <p:cNvSpPr txBox="1"/>
          <p:nvPr/>
        </p:nvSpPr>
        <p:spPr>
          <a:xfrm>
            <a:off x="632519" y="2019306"/>
            <a:ext cx="1710725" cy="584775"/>
          </a:xfrm>
          <a:prstGeom prst="rect">
            <a:avLst/>
          </a:prstGeom>
          <a:noFill/>
        </p:spPr>
        <p:txBody>
          <a:bodyPr wrap="none" rtlCol="0">
            <a:spAutoFit/>
          </a:bodyPr>
          <a:lstStyle/>
          <a:p>
            <a:r>
              <a:rPr lang="en-US" altLang="zh-CN" dirty="0" smtClean="0"/>
              <a:t>Role </a:t>
            </a:r>
            <a:r>
              <a:rPr lang="en-US" altLang="zh-CN" dirty="0"/>
              <a:t>: Developer</a:t>
            </a:r>
            <a:endParaRPr lang="zh-CN" altLang="en-US" dirty="0"/>
          </a:p>
          <a:p>
            <a:endParaRPr lang="zh-CN" altLang="en-US" dirty="0"/>
          </a:p>
        </p:txBody>
      </p:sp>
      <p:sp>
        <p:nvSpPr>
          <p:cNvPr id="8" name="TextBox 3"/>
          <p:cNvSpPr txBox="1"/>
          <p:nvPr/>
        </p:nvSpPr>
        <p:spPr>
          <a:xfrm>
            <a:off x="632519" y="2442374"/>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874" y="4478635"/>
            <a:ext cx="4250253" cy="53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5373216"/>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p:nvPr/>
        </p:nvSpPr>
        <p:spPr>
          <a:xfrm>
            <a:off x="1784648" y="2829289"/>
            <a:ext cx="6624736" cy="1323439"/>
          </a:xfrm>
          <a:prstGeom prst="rect">
            <a:avLst/>
          </a:prstGeom>
          <a:noFill/>
        </p:spPr>
        <p:txBody>
          <a:bodyPr wrap="square" rtlCol="0">
            <a:spAutoFit/>
          </a:bodyPr>
          <a:lstStyle/>
          <a:p>
            <a:r>
              <a:rPr lang="en-US" altLang="zh-CN" dirty="0" smtClean="0"/>
              <a:t>The API based on Kinect2 SDK and Unity3D. The SDK must be used on Unity3D, but Kinect2 only support Frameworks 4. The same language but different interpreter make a simple project complicate . So I designed a </a:t>
            </a:r>
            <a:r>
              <a:rPr lang="en-US" altLang="zh-CN" dirty="0" err="1" smtClean="0"/>
              <a:t>intertask</a:t>
            </a:r>
            <a:r>
              <a:rPr lang="en-US" altLang="zh-CN" dirty="0" smtClean="0"/>
              <a:t> communication method to solve this </a:t>
            </a:r>
            <a:r>
              <a:rPr lang="en-US" altLang="zh-CN" dirty="0" err="1" smtClean="0"/>
              <a:t>confilct</a:t>
            </a:r>
            <a:r>
              <a:rPr lang="en-US" altLang="zh-CN" dirty="0" smtClean="0"/>
              <a:t>. This method is simple enough and reliably. This project delivered on time</a:t>
            </a:r>
          </a:p>
        </p:txBody>
      </p:sp>
    </p:spTree>
    <p:extLst>
      <p:ext uri="{BB962C8B-B14F-4D97-AF65-F5344CB8AC3E}">
        <p14:creationId xmlns:p14="http://schemas.microsoft.com/office/powerpoint/2010/main" val="1731101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068" t="-863"/>
          <a:stretch/>
        </p:blipFill>
        <p:spPr bwMode="auto">
          <a:xfrm>
            <a:off x="4880992" y="3789040"/>
            <a:ext cx="3642758" cy="285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040560" cy="523220"/>
          </a:xfrm>
          <a:prstGeom prst="rect">
            <a:avLst/>
          </a:prstGeom>
          <a:noFill/>
        </p:spPr>
        <p:txBody>
          <a:bodyPr wrap="square" rtlCol="0">
            <a:spAutoFit/>
          </a:bodyPr>
          <a:lstStyle/>
          <a:p>
            <a:r>
              <a:rPr lang="en-US" altLang="zh-CN" sz="2800" dirty="0" smtClean="0"/>
              <a:t>RCN Demo Project</a:t>
            </a:r>
            <a:endParaRPr lang="zh-CN" altLang="en-US" sz="2800" dirty="0"/>
          </a:p>
        </p:txBody>
      </p:sp>
      <p:sp>
        <p:nvSpPr>
          <p:cNvPr id="7" name="TextBox 1"/>
          <p:cNvSpPr txBox="1"/>
          <p:nvPr/>
        </p:nvSpPr>
        <p:spPr>
          <a:xfrm>
            <a:off x="632518" y="1916832"/>
            <a:ext cx="5184578" cy="830997"/>
          </a:xfrm>
          <a:prstGeom prst="rect">
            <a:avLst/>
          </a:prstGeom>
          <a:noFill/>
        </p:spPr>
        <p:txBody>
          <a:bodyPr wrap="square" rtlCol="0">
            <a:spAutoFit/>
          </a:bodyPr>
          <a:lstStyle/>
          <a:p>
            <a:r>
              <a:rPr lang="en-US" altLang="zh-CN" dirty="0" smtClean="0"/>
              <a:t>Role :Architecture Design,</a:t>
            </a:r>
          </a:p>
          <a:p>
            <a:r>
              <a:rPr lang="en-US" altLang="zh-CN" dirty="0" smtClean="0"/>
              <a:t> </a:t>
            </a:r>
            <a:r>
              <a:rPr lang="en-US" altLang="zh-CN" dirty="0"/>
              <a:t>Developer, </a:t>
            </a:r>
            <a:r>
              <a:rPr lang="en-US" altLang="zh-CN" dirty="0" smtClean="0"/>
              <a:t>Implement</a:t>
            </a:r>
            <a:endParaRPr lang="zh-CN" altLang="en-US" dirty="0"/>
          </a:p>
          <a:p>
            <a:endParaRPr lang="zh-CN" altLang="en-US" dirty="0"/>
          </a:p>
        </p:txBody>
      </p:sp>
      <p:sp>
        <p:nvSpPr>
          <p:cNvPr id="8" name="TextBox 3"/>
          <p:cNvSpPr txBox="1"/>
          <p:nvPr/>
        </p:nvSpPr>
        <p:spPr>
          <a:xfrm>
            <a:off x="632519" y="2442374"/>
            <a:ext cx="2167581" cy="338554"/>
          </a:xfrm>
          <a:prstGeom prst="rect">
            <a:avLst/>
          </a:prstGeom>
          <a:noFill/>
        </p:spPr>
        <p:txBody>
          <a:bodyPr wrap="none" rtlCol="0">
            <a:spAutoFit/>
          </a:bodyPr>
          <a:lstStyle/>
          <a:p>
            <a:r>
              <a:rPr lang="en-US" altLang="zh-CN" dirty="0" smtClean="0"/>
              <a:t>Major Contributions</a:t>
            </a:r>
            <a:r>
              <a:rPr lang="zh-CN" altLang="en-US" dirty="0" smtClean="0"/>
              <a:t>：</a:t>
            </a:r>
            <a:endParaRPr lang="zh-CN" altLang="en-US" dirty="0"/>
          </a:p>
        </p:txBody>
      </p:sp>
      <p:sp>
        <p:nvSpPr>
          <p:cNvPr id="10" name="1"/>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1.This is a very typical ”limited time” ,”unfamiliar development environment” ,” high quality” project. This project only have 1 month to come true a preliminary idea.</a:t>
            </a:r>
            <a:endParaRPr lang="zh-CN" altLang="en-US" dirty="0"/>
          </a:p>
        </p:txBody>
      </p:sp>
      <p:sp>
        <p:nvSpPr>
          <p:cNvPr id="11" name="2"/>
          <p:cNvSpPr txBox="1"/>
          <p:nvPr/>
        </p:nvSpPr>
        <p:spPr>
          <a:xfrm>
            <a:off x="589171" y="4581078"/>
            <a:ext cx="2952324" cy="2062103"/>
          </a:xfrm>
          <a:prstGeom prst="rect">
            <a:avLst/>
          </a:prstGeom>
          <a:noFill/>
        </p:spPr>
        <p:txBody>
          <a:bodyPr wrap="square" rtlCol="0">
            <a:spAutoFit/>
          </a:bodyPr>
          <a:lstStyle/>
          <a:p>
            <a:r>
              <a:rPr lang="zh-CN" altLang="en-US" dirty="0" smtClean="0"/>
              <a:t>       </a:t>
            </a:r>
            <a:r>
              <a:rPr lang="en-US" altLang="zh-CN" dirty="0" smtClean="0"/>
              <a:t>2.After analyzed all the requirement, I designed FTP communication architecture based on the running environment and feature, which can simplified the system structure and make it dependable </a:t>
            </a:r>
            <a:endParaRPr lang="zh-CN" altLang="en-US" dirty="0"/>
          </a:p>
        </p:txBody>
      </p:sp>
      <p:sp>
        <p:nvSpPr>
          <p:cNvPr id="12" name="3"/>
          <p:cNvSpPr txBox="1"/>
          <p:nvPr/>
        </p:nvSpPr>
        <p:spPr>
          <a:xfrm>
            <a:off x="632519" y="2780928"/>
            <a:ext cx="2952324" cy="1569660"/>
          </a:xfrm>
          <a:prstGeom prst="rect">
            <a:avLst/>
          </a:prstGeom>
          <a:noFill/>
        </p:spPr>
        <p:txBody>
          <a:bodyPr wrap="square" rtlCol="0">
            <a:spAutoFit/>
          </a:bodyPr>
          <a:lstStyle/>
          <a:p>
            <a:r>
              <a:rPr lang="zh-CN" altLang="en-US" dirty="0" smtClean="0"/>
              <a:t>       </a:t>
            </a:r>
            <a:r>
              <a:rPr lang="en-US" altLang="zh-CN" dirty="0" smtClean="0"/>
              <a:t>3.Developed FTP communication module independently and passed the pressure test make sure the PC side can receive the data integrated</a:t>
            </a:r>
            <a:endParaRPr lang="zh-CN" altLang="en-US" dirty="0"/>
          </a:p>
        </p:txBody>
      </p:sp>
      <p:sp>
        <p:nvSpPr>
          <p:cNvPr id="13" name="4"/>
          <p:cNvSpPr txBox="1"/>
          <p:nvPr/>
        </p:nvSpPr>
        <p:spPr>
          <a:xfrm>
            <a:off x="632518" y="4581128"/>
            <a:ext cx="2952324" cy="1815882"/>
          </a:xfrm>
          <a:prstGeom prst="rect">
            <a:avLst/>
          </a:prstGeom>
          <a:noFill/>
        </p:spPr>
        <p:txBody>
          <a:bodyPr wrap="square" rtlCol="0">
            <a:spAutoFit/>
          </a:bodyPr>
          <a:lstStyle/>
          <a:p>
            <a:r>
              <a:rPr lang="zh-CN" altLang="en-US" dirty="0" smtClean="0"/>
              <a:t>       </a:t>
            </a:r>
            <a:r>
              <a:rPr lang="en-US" altLang="zh-CN" dirty="0" smtClean="0"/>
              <a:t>4.To make the PC UI more friendly, I have design multiple animation module . And to improve the reliability of the PC application, I have add lot of exception handle module in this application;</a:t>
            </a:r>
            <a:endParaRPr lang="zh-CN" altLang="en-US" dirty="0"/>
          </a:p>
        </p:txBody>
      </p:sp>
      <p:pic>
        <p:nvPicPr>
          <p:cNvPr id="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65" r="45036"/>
          <a:stretch/>
        </p:blipFill>
        <p:spPr bwMode="auto">
          <a:xfrm>
            <a:off x="5025008" y="1196536"/>
            <a:ext cx="3861161" cy="247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5"/>
          <p:cNvSpPr txBox="1"/>
          <p:nvPr/>
        </p:nvSpPr>
        <p:spPr>
          <a:xfrm>
            <a:off x="632518" y="2780928"/>
            <a:ext cx="2952324" cy="1323439"/>
          </a:xfrm>
          <a:prstGeom prst="rect">
            <a:avLst/>
          </a:prstGeom>
          <a:noFill/>
        </p:spPr>
        <p:txBody>
          <a:bodyPr wrap="square" rtlCol="0">
            <a:spAutoFit/>
          </a:bodyPr>
          <a:lstStyle/>
          <a:p>
            <a:r>
              <a:rPr lang="zh-CN" altLang="en-US" dirty="0" smtClean="0"/>
              <a:t>       </a:t>
            </a:r>
            <a:r>
              <a:rPr lang="en-US" altLang="zh-CN" dirty="0" smtClean="0"/>
              <a:t>5.Overcome various difficulties on site to deployment the system and keep it running well until the end of the RCN conference;</a:t>
            </a:r>
            <a:endParaRPr lang="zh-CN" altLang="en-US" dirty="0"/>
          </a:p>
        </p:txBody>
      </p:sp>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500"/>
                                        <p:tgtEl>
                                          <p:spTgt spid="10"/>
                                        </p:tgtEl>
                                        <p:attrNameLst>
                                          <p:attrName>ppt_x</p:attrName>
                                        </p:attrNameLst>
                                      </p:cBhvr>
                                      <p:tavLst>
                                        <p:tav tm="0">
                                          <p:val>
                                            <p:strVal val="ppt_x"/>
                                          </p:val>
                                        </p:tav>
                                        <p:tav tm="100000">
                                          <p:val>
                                            <p:strVal val="0-ppt_w/2"/>
                                          </p:val>
                                        </p:tav>
                                      </p:tavLst>
                                    </p:anim>
                                    <p:anim calcmode="lin" valueType="num">
                                      <p:cBhvr additive="base">
                                        <p:cTn id="33" dur="500"/>
                                        <p:tgtEl>
                                          <p:spTgt spid="10"/>
                                        </p:tgtEl>
                                        <p:attrNameLst>
                                          <p:attrName>ppt_y</p:attrName>
                                        </p:attrNameLst>
                                      </p:cBhvr>
                                      <p:tavLst>
                                        <p:tav tm="0">
                                          <p:val>
                                            <p:strVal val="ppt_y"/>
                                          </p:val>
                                        </p:tav>
                                        <p:tav tm="100000">
                                          <p:val>
                                            <p:strVal val="ppt_y"/>
                                          </p:val>
                                        </p:tav>
                                      </p:tavLst>
                                    </p:anim>
                                    <p:set>
                                      <p:cBhvr>
                                        <p:cTn id="34" dur="1" fill="hold">
                                          <p:stCondLst>
                                            <p:cond delay="499"/>
                                          </p:stCondLst>
                                        </p:cTn>
                                        <p:tgtEl>
                                          <p:spTgt spid="10"/>
                                        </p:tgtEl>
                                        <p:attrNameLst>
                                          <p:attrName>style.visibility</p:attrName>
                                        </p:attrNameLst>
                                      </p:cBhvr>
                                      <p:to>
                                        <p:strVal val="hidden"/>
                                      </p:to>
                                    </p:set>
                                  </p:childTnLst>
                                </p:cTn>
                              </p:par>
                              <p:par>
                                <p:cTn id="35" presetID="2" presetClass="exit" presetSubtype="8" fill="hold" grpId="1" nodeType="withEffect">
                                  <p:stCondLst>
                                    <p:cond delay="0"/>
                                  </p:stCondLst>
                                  <p:childTnLst>
                                    <p:anim calcmode="lin" valueType="num">
                                      <p:cBhvr additive="base">
                                        <p:cTn id="36" dur="500"/>
                                        <p:tgtEl>
                                          <p:spTgt spid="11"/>
                                        </p:tgtEl>
                                        <p:attrNameLst>
                                          <p:attrName>ppt_x</p:attrName>
                                        </p:attrNameLst>
                                      </p:cBhvr>
                                      <p:tavLst>
                                        <p:tav tm="0">
                                          <p:val>
                                            <p:strVal val="ppt_x"/>
                                          </p:val>
                                        </p:tav>
                                        <p:tav tm="100000">
                                          <p:val>
                                            <p:strVal val="0-ppt_w/2"/>
                                          </p:val>
                                        </p:tav>
                                      </p:tavLst>
                                    </p:anim>
                                    <p:anim calcmode="lin" valueType="num">
                                      <p:cBhvr additive="base">
                                        <p:cTn id="37" dur="500"/>
                                        <p:tgtEl>
                                          <p:spTgt spid="11"/>
                                        </p:tgtEl>
                                        <p:attrNameLst>
                                          <p:attrName>ppt_y</p:attrName>
                                        </p:attrNameLst>
                                      </p:cBhvr>
                                      <p:tavLst>
                                        <p:tav tm="0">
                                          <p:val>
                                            <p:strVal val="ppt_y"/>
                                          </p:val>
                                        </p:tav>
                                        <p:tav tm="100000">
                                          <p:val>
                                            <p:strVal val="ppt_y"/>
                                          </p:val>
                                        </p:tav>
                                      </p:tavLst>
                                    </p:anim>
                                    <p:set>
                                      <p:cBhvr>
                                        <p:cTn id="38" dur="1" fill="hold">
                                          <p:stCondLst>
                                            <p:cond delay="499"/>
                                          </p:stCondLst>
                                        </p:cTn>
                                        <p:tgtEl>
                                          <p:spTgt spid="11"/>
                                        </p:tgtEl>
                                        <p:attrNameLst>
                                          <p:attrName>style.visibility</p:attrName>
                                        </p:attrNameLst>
                                      </p:cBhvr>
                                      <p:to>
                                        <p:strVal val="hidden"/>
                                      </p:to>
                                    </p:set>
                                  </p:childTnLst>
                                </p:cTn>
                              </p:par>
                            </p:childTnLst>
                          </p:cTn>
                        </p:par>
                        <p:par>
                          <p:cTn id="39" fill="hold">
                            <p:stCondLst>
                              <p:cond delay="500"/>
                            </p:stCondLst>
                            <p:childTnLst>
                              <p:par>
                                <p:cTn id="40" presetID="2" presetClass="entr" presetSubtype="4" fill="hold" grpId="0" nodeType="afterEffect">
                                  <p:stCondLst>
                                    <p:cond delay="50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xit" presetSubtype="8" fill="hold" grpId="1" nodeType="withEffect">
                                  <p:stCondLst>
                                    <p:cond delay="0"/>
                                  </p:stCondLst>
                                  <p:childTnLst>
                                    <p:anim calcmode="lin" valueType="num">
                                      <p:cBhvr additive="base">
                                        <p:cTn id="45" dur="500"/>
                                        <p:tgtEl>
                                          <p:spTgt spid="12"/>
                                        </p:tgtEl>
                                        <p:attrNameLst>
                                          <p:attrName>ppt_x</p:attrName>
                                        </p:attrNameLst>
                                      </p:cBhvr>
                                      <p:tavLst>
                                        <p:tav tm="0">
                                          <p:val>
                                            <p:strVal val="ppt_x"/>
                                          </p:val>
                                        </p:tav>
                                        <p:tav tm="100000">
                                          <p:val>
                                            <p:strVal val="0-ppt_w/2"/>
                                          </p:val>
                                        </p:tav>
                                      </p:tavLst>
                                    </p:anim>
                                    <p:anim calcmode="lin" valueType="num">
                                      <p:cBhvr additive="base">
                                        <p:cTn id="46" dur="500"/>
                                        <p:tgtEl>
                                          <p:spTgt spid="12"/>
                                        </p:tgtEl>
                                        <p:attrNameLst>
                                          <p:attrName>ppt_y</p:attrName>
                                        </p:attrNameLst>
                                      </p:cBhvr>
                                      <p:tavLst>
                                        <p:tav tm="0">
                                          <p:val>
                                            <p:strVal val="ppt_y"/>
                                          </p:val>
                                        </p:tav>
                                        <p:tav tm="100000">
                                          <p:val>
                                            <p:strVal val="ppt_y"/>
                                          </p:val>
                                        </p:tav>
                                      </p:tavLst>
                                    </p:anim>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500" fill="hold"/>
                                        <p:tgtEl>
                                          <p:spTgt spid="13"/>
                                        </p:tgtEl>
                                        <p:attrNameLst>
                                          <p:attrName>ppt_x</p:attrName>
                                        </p:attrNameLst>
                                      </p:cBhvr>
                                      <p:tavLst>
                                        <p:tav tm="0">
                                          <p:val>
                                            <p:strVal val="#ppt_x"/>
                                          </p:val>
                                        </p:tav>
                                        <p:tav tm="100000">
                                          <p:val>
                                            <p:strVal val="#ppt_x"/>
                                          </p:val>
                                        </p:tav>
                                      </p:tavLst>
                                    </p:anim>
                                    <p:anim calcmode="lin" valueType="num">
                                      <p:cBhvr additive="base">
                                        <p:cTn id="5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8" fill="hold" grpId="2" nodeType="clickEffect">
                                  <p:stCondLst>
                                    <p:cond delay="0"/>
                                  </p:stCondLst>
                                  <p:childTnLst>
                                    <p:anim calcmode="lin" valueType="num">
                                      <p:cBhvr additive="base">
                                        <p:cTn id="57" dur="500"/>
                                        <p:tgtEl>
                                          <p:spTgt spid="12"/>
                                        </p:tgtEl>
                                        <p:attrNameLst>
                                          <p:attrName>ppt_x</p:attrName>
                                        </p:attrNameLst>
                                      </p:cBhvr>
                                      <p:tavLst>
                                        <p:tav tm="0">
                                          <p:val>
                                            <p:strVal val="ppt_x"/>
                                          </p:val>
                                        </p:tav>
                                        <p:tav tm="100000">
                                          <p:val>
                                            <p:strVal val="0-ppt_w/2"/>
                                          </p:val>
                                        </p:tav>
                                      </p:tavLst>
                                    </p:anim>
                                    <p:anim calcmode="lin" valueType="num">
                                      <p:cBhvr additive="base">
                                        <p:cTn id="58" dur="500"/>
                                        <p:tgtEl>
                                          <p:spTgt spid="12"/>
                                        </p:tgtEl>
                                        <p:attrNameLst>
                                          <p:attrName>ppt_y</p:attrName>
                                        </p:attrNameLst>
                                      </p:cBhvr>
                                      <p:tavLst>
                                        <p:tav tm="0">
                                          <p:val>
                                            <p:strVal val="ppt_y"/>
                                          </p:val>
                                        </p:tav>
                                        <p:tav tm="100000">
                                          <p:val>
                                            <p:strVal val="ppt_y"/>
                                          </p:val>
                                        </p:tav>
                                      </p:tavLst>
                                    </p:anim>
                                    <p:set>
                                      <p:cBhvr>
                                        <p:cTn id="59" dur="1" fill="hold">
                                          <p:stCondLst>
                                            <p:cond delay="499"/>
                                          </p:stCondLst>
                                        </p:cTn>
                                        <p:tgtEl>
                                          <p:spTgt spid="12"/>
                                        </p:tgtEl>
                                        <p:attrNameLst>
                                          <p:attrName>style.visibility</p:attrName>
                                        </p:attrNameLst>
                                      </p:cBhvr>
                                      <p:to>
                                        <p:strVal val="hidden"/>
                                      </p:to>
                                    </p:set>
                                  </p:childTnLst>
                                </p:cTn>
                              </p:par>
                              <p:par>
                                <p:cTn id="60" presetID="2" presetClass="exit" presetSubtype="8" fill="hold" grpId="1" nodeType="withEffect">
                                  <p:stCondLst>
                                    <p:cond delay="0"/>
                                  </p:stCondLst>
                                  <p:childTnLst>
                                    <p:anim calcmode="lin" valueType="num">
                                      <p:cBhvr additive="base">
                                        <p:cTn id="61" dur="500"/>
                                        <p:tgtEl>
                                          <p:spTgt spid="13"/>
                                        </p:tgtEl>
                                        <p:attrNameLst>
                                          <p:attrName>ppt_x</p:attrName>
                                        </p:attrNameLst>
                                      </p:cBhvr>
                                      <p:tavLst>
                                        <p:tav tm="0">
                                          <p:val>
                                            <p:strVal val="ppt_x"/>
                                          </p:val>
                                        </p:tav>
                                        <p:tav tm="100000">
                                          <p:val>
                                            <p:strVal val="0-ppt_w/2"/>
                                          </p:val>
                                        </p:tav>
                                      </p:tavLst>
                                    </p:anim>
                                    <p:anim calcmode="lin" valueType="num">
                                      <p:cBhvr additive="base">
                                        <p:cTn id="62" dur="500"/>
                                        <p:tgtEl>
                                          <p:spTgt spid="13"/>
                                        </p:tgtEl>
                                        <p:attrNameLst>
                                          <p:attrName>ppt_y</p:attrName>
                                        </p:attrNameLst>
                                      </p:cBhvr>
                                      <p:tavLst>
                                        <p:tav tm="0">
                                          <p:val>
                                            <p:strVal val="ppt_y"/>
                                          </p:val>
                                        </p:tav>
                                        <p:tav tm="100000">
                                          <p:val>
                                            <p:strVal val="ppt_y"/>
                                          </p:val>
                                        </p:tav>
                                      </p:tavLst>
                                    </p:anim>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2" presetClass="entr" presetSubtype="4" fill="hold" grpId="0" nodeType="afterEffect">
                                  <p:stCondLst>
                                    <p:cond delay="50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1" grpId="1"/>
      <p:bldP spid="12" grpId="0"/>
      <p:bldP spid="12" grpId="1"/>
      <p:bldP spid="12" grpId="2"/>
      <p:bldP spid="13" grpId="0"/>
      <p:bldP spid="13" grpId="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
          <p:cNvPicPr>
            <a:picLocks noChangeAspect="1"/>
          </p:cNvPicPr>
          <p:nvPr/>
        </p:nvPicPr>
        <p:blipFill>
          <a:blip r:embed="rId3"/>
          <a:stretch>
            <a:fillRect/>
          </a:stretch>
        </p:blipFill>
        <p:spPr>
          <a:xfrm>
            <a:off x="3604480" y="1753157"/>
            <a:ext cx="6092715" cy="4084763"/>
          </a:xfrm>
          <a:prstGeom prst="rect">
            <a:avLst/>
          </a:prstGeom>
        </p:spPr>
      </p:pic>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BoZ Project</a:t>
            </a:r>
            <a:endParaRPr lang="zh-CN" altLang="en-US" sz="2800" dirty="0"/>
          </a:p>
        </p:txBody>
      </p:sp>
      <p:sp>
        <p:nvSpPr>
          <p:cNvPr id="7" name="TextBox 1"/>
          <p:cNvSpPr txBox="1"/>
          <p:nvPr/>
        </p:nvSpPr>
        <p:spPr>
          <a:xfrm>
            <a:off x="632519" y="2019306"/>
            <a:ext cx="2642711" cy="338554"/>
          </a:xfrm>
          <a:prstGeom prst="rect">
            <a:avLst/>
          </a:prstGeom>
          <a:noFill/>
        </p:spPr>
        <p:txBody>
          <a:bodyPr wrap="none" rtlCol="0">
            <a:spAutoFit/>
          </a:bodyPr>
          <a:lstStyle/>
          <a:p>
            <a:r>
              <a:rPr lang="en-US" altLang="zh-CN" dirty="0" smtClean="0"/>
              <a:t>Role </a:t>
            </a:r>
            <a:r>
              <a:rPr lang="zh-CN" altLang="en-US" dirty="0" smtClean="0"/>
              <a:t>：</a:t>
            </a:r>
            <a:r>
              <a:rPr lang="en-US" altLang="zh-CN" dirty="0" smtClean="0"/>
              <a:t>PL, </a:t>
            </a:r>
            <a:r>
              <a:rPr lang="en-US" altLang="zh-CN" dirty="0"/>
              <a:t>Developer, </a:t>
            </a:r>
            <a:r>
              <a:rPr lang="en-US" altLang="zh-CN" dirty="0" smtClean="0"/>
              <a:t>Test</a:t>
            </a:r>
            <a:endParaRPr lang="zh-CN" altLang="en-US" dirty="0"/>
          </a:p>
        </p:txBody>
      </p:sp>
      <p:sp>
        <p:nvSpPr>
          <p:cNvPr id="8" name="TextBox 3"/>
          <p:cNvSpPr txBox="1"/>
          <p:nvPr/>
        </p:nvSpPr>
        <p:spPr>
          <a:xfrm>
            <a:off x="632519" y="2370366"/>
            <a:ext cx="2225289" cy="338554"/>
          </a:xfrm>
          <a:prstGeom prst="rect">
            <a:avLst/>
          </a:prstGeom>
          <a:noFill/>
        </p:spPr>
        <p:txBody>
          <a:bodyPr wrap="none" rtlCol="0">
            <a:spAutoFit/>
          </a:bodyPr>
          <a:lstStyle/>
          <a:p>
            <a:r>
              <a:rPr lang="en-US" altLang="zh-CN" dirty="0" smtClean="0"/>
              <a:t>Major </a:t>
            </a:r>
            <a:r>
              <a:rPr lang="en-US" altLang="zh-CN" dirty="0"/>
              <a:t>Contributions </a:t>
            </a:r>
            <a:r>
              <a:rPr lang="zh-CN" altLang="en-US" dirty="0" smtClean="0"/>
              <a:t>：</a:t>
            </a:r>
            <a:endParaRPr lang="zh-CN" altLang="en-US" dirty="0"/>
          </a:p>
        </p:txBody>
      </p:sp>
      <p:sp>
        <p:nvSpPr>
          <p:cNvPr id="9" name="Item1"/>
          <p:cNvSpPr txBox="1"/>
          <p:nvPr/>
        </p:nvSpPr>
        <p:spPr>
          <a:xfrm>
            <a:off x="560512" y="2708920"/>
            <a:ext cx="2952324" cy="338554"/>
          </a:xfrm>
          <a:prstGeom prst="rect">
            <a:avLst/>
          </a:prstGeom>
          <a:noFill/>
        </p:spPr>
        <p:txBody>
          <a:bodyPr wrap="square" rtlCol="0">
            <a:spAutoFit/>
          </a:bodyPr>
          <a:lstStyle/>
          <a:p>
            <a:r>
              <a:rPr lang="zh-CN" altLang="en-US" dirty="0" smtClean="0"/>
              <a:t>       </a:t>
            </a:r>
            <a:r>
              <a:rPr lang="en-US" altLang="zh-CN" dirty="0" smtClean="0"/>
              <a:t>1.Feasibility testing Stage</a:t>
            </a:r>
            <a:endParaRPr lang="zh-CN" altLang="en-US" dirty="0"/>
          </a:p>
        </p:txBody>
      </p:sp>
      <p:sp>
        <p:nvSpPr>
          <p:cNvPr id="10" name="Detail1"/>
          <p:cNvSpPr txBox="1"/>
          <p:nvPr/>
        </p:nvSpPr>
        <p:spPr>
          <a:xfrm>
            <a:off x="560512" y="3146719"/>
            <a:ext cx="2952324" cy="1815882"/>
          </a:xfrm>
          <a:prstGeom prst="rect">
            <a:avLst/>
          </a:prstGeom>
          <a:noFill/>
        </p:spPr>
        <p:txBody>
          <a:bodyPr wrap="square" rtlCol="0">
            <a:spAutoFit/>
          </a:bodyPr>
          <a:lstStyle/>
          <a:p>
            <a:r>
              <a:rPr lang="zh-CN" altLang="en-US" dirty="0" smtClean="0"/>
              <a:t>       </a:t>
            </a:r>
            <a:r>
              <a:rPr lang="en-US" altLang="zh-CN" dirty="0" smtClean="0"/>
              <a:t>In the feasibility stage, according to the Japan side requirement, we should add a images browse function based on the Demo. I select popular style and come true and submit an accept scheme.</a:t>
            </a:r>
            <a:endParaRPr lang="zh-CN" altLang="en-US" dirty="0"/>
          </a:p>
        </p:txBody>
      </p:sp>
      <p:sp>
        <p:nvSpPr>
          <p:cNvPr id="11" name="Item2"/>
          <p:cNvSpPr txBox="1"/>
          <p:nvPr/>
        </p:nvSpPr>
        <p:spPr>
          <a:xfrm>
            <a:off x="560512" y="3146719"/>
            <a:ext cx="2952324" cy="338554"/>
          </a:xfrm>
          <a:prstGeom prst="rect">
            <a:avLst/>
          </a:prstGeom>
          <a:noFill/>
        </p:spPr>
        <p:txBody>
          <a:bodyPr wrap="square" rtlCol="0">
            <a:spAutoFit/>
          </a:bodyPr>
          <a:lstStyle/>
          <a:p>
            <a:r>
              <a:rPr lang="zh-CN" altLang="en-US" dirty="0" smtClean="0"/>
              <a:t>       </a:t>
            </a:r>
            <a:r>
              <a:rPr lang="en-US" altLang="zh-CN" dirty="0" smtClean="0"/>
              <a:t>2.Proposal</a:t>
            </a:r>
            <a:endParaRPr lang="zh-CN" altLang="en-US" dirty="0"/>
          </a:p>
        </p:txBody>
      </p:sp>
      <p:sp>
        <p:nvSpPr>
          <p:cNvPr id="12" name="Item3"/>
          <p:cNvSpPr txBox="1"/>
          <p:nvPr/>
        </p:nvSpPr>
        <p:spPr>
          <a:xfrm>
            <a:off x="560512" y="3584518"/>
            <a:ext cx="2952324" cy="338554"/>
          </a:xfrm>
          <a:prstGeom prst="rect">
            <a:avLst/>
          </a:prstGeom>
          <a:noFill/>
        </p:spPr>
        <p:txBody>
          <a:bodyPr wrap="square" rtlCol="0">
            <a:spAutoFit/>
          </a:bodyPr>
          <a:lstStyle/>
          <a:p>
            <a:r>
              <a:rPr lang="zh-CN" altLang="en-US" dirty="0" smtClean="0"/>
              <a:t>       </a:t>
            </a:r>
            <a:r>
              <a:rPr lang="en-US" altLang="zh-CN" dirty="0" smtClean="0"/>
              <a:t>3. Preparation Tool</a:t>
            </a:r>
            <a:endParaRPr lang="zh-CN" altLang="en-US" dirty="0"/>
          </a:p>
        </p:txBody>
      </p:sp>
      <p:sp>
        <p:nvSpPr>
          <p:cNvPr id="13" name="Item4"/>
          <p:cNvSpPr txBox="1"/>
          <p:nvPr/>
        </p:nvSpPr>
        <p:spPr>
          <a:xfrm>
            <a:off x="560512" y="4022317"/>
            <a:ext cx="2952324" cy="338554"/>
          </a:xfrm>
          <a:prstGeom prst="rect">
            <a:avLst/>
          </a:prstGeom>
          <a:noFill/>
        </p:spPr>
        <p:txBody>
          <a:bodyPr wrap="square" rtlCol="0">
            <a:spAutoFit/>
          </a:bodyPr>
          <a:lstStyle/>
          <a:p>
            <a:r>
              <a:rPr lang="zh-CN" altLang="en-US" dirty="0" smtClean="0"/>
              <a:t>       </a:t>
            </a:r>
            <a:r>
              <a:rPr lang="en-US" altLang="zh-CN" dirty="0" smtClean="0"/>
              <a:t>4. Viewer</a:t>
            </a:r>
            <a:endParaRPr lang="zh-CN" altLang="en-US" dirty="0"/>
          </a:p>
        </p:txBody>
      </p:sp>
      <p:sp>
        <p:nvSpPr>
          <p:cNvPr id="14" name="Item5"/>
          <p:cNvSpPr txBox="1"/>
          <p:nvPr/>
        </p:nvSpPr>
        <p:spPr>
          <a:xfrm>
            <a:off x="560512" y="4460116"/>
            <a:ext cx="2952324" cy="338554"/>
          </a:xfrm>
          <a:prstGeom prst="rect">
            <a:avLst/>
          </a:prstGeom>
          <a:noFill/>
        </p:spPr>
        <p:txBody>
          <a:bodyPr wrap="square" rtlCol="0">
            <a:spAutoFit/>
          </a:bodyPr>
          <a:lstStyle/>
          <a:p>
            <a:r>
              <a:rPr lang="zh-CN" altLang="en-US" dirty="0" smtClean="0"/>
              <a:t>       </a:t>
            </a:r>
            <a:r>
              <a:rPr lang="en-US" altLang="zh-CN" dirty="0" smtClean="0"/>
              <a:t>5. Release</a:t>
            </a:r>
            <a:endParaRPr lang="zh-CN" altLang="en-US" dirty="0"/>
          </a:p>
        </p:txBody>
      </p:sp>
      <p:sp>
        <p:nvSpPr>
          <p:cNvPr id="15" name="Detail2"/>
          <p:cNvSpPr txBox="1"/>
          <p:nvPr/>
        </p:nvSpPr>
        <p:spPr>
          <a:xfrm>
            <a:off x="560512" y="3584518"/>
            <a:ext cx="3384376" cy="1077218"/>
          </a:xfrm>
          <a:prstGeom prst="rect">
            <a:avLst/>
          </a:prstGeom>
          <a:noFill/>
        </p:spPr>
        <p:txBody>
          <a:bodyPr wrap="square" rtlCol="0">
            <a:spAutoFit/>
          </a:bodyPr>
          <a:lstStyle/>
          <a:p>
            <a:r>
              <a:rPr lang="zh-CN" altLang="en-US" dirty="0" smtClean="0"/>
              <a:t>       </a:t>
            </a:r>
            <a:r>
              <a:rPr lang="en-US" altLang="zh-CN" dirty="0" smtClean="0"/>
              <a:t>Based on the requirement, I selected technical route. After communicated with Japan side, the proposal confirmed;</a:t>
            </a:r>
            <a:endParaRPr lang="zh-CN" altLang="en-US" dirty="0"/>
          </a:p>
        </p:txBody>
      </p:sp>
      <p:sp>
        <p:nvSpPr>
          <p:cNvPr id="16" name="Detail3"/>
          <p:cNvSpPr txBox="1"/>
          <p:nvPr/>
        </p:nvSpPr>
        <p:spPr>
          <a:xfrm>
            <a:off x="560512" y="3923072"/>
            <a:ext cx="2952324" cy="2554545"/>
          </a:xfrm>
          <a:prstGeom prst="rect">
            <a:avLst/>
          </a:prstGeom>
          <a:noFill/>
        </p:spPr>
        <p:txBody>
          <a:bodyPr wrap="square" rtlCol="0">
            <a:spAutoFit/>
          </a:bodyPr>
          <a:lstStyle/>
          <a:p>
            <a:r>
              <a:rPr lang="en-US" altLang="zh-CN" dirty="0"/>
              <a:t> </a:t>
            </a:r>
            <a:r>
              <a:rPr lang="en-US" altLang="zh-CN" dirty="0" smtClean="0"/>
              <a:t>     To </a:t>
            </a:r>
            <a:r>
              <a:rPr lang="en-US" altLang="zh-CN" dirty="0"/>
              <a:t>replace the Batch </a:t>
            </a:r>
            <a:r>
              <a:rPr lang="en-US" altLang="zh-CN" dirty="0" smtClean="0"/>
              <a:t>file, I developed  the Preparation Tool ,a integrated GUI tool, which friendly and high fault tolerance. Base on the UI design, I made the application architecture, develop and test this tool. Until now, preparation tool has been iterated 5 times.</a:t>
            </a:r>
            <a:endParaRPr lang="zh-CN" altLang="en-US" dirty="0"/>
          </a:p>
        </p:txBody>
      </p:sp>
      <p:sp>
        <p:nvSpPr>
          <p:cNvPr id="17" name="Detail4"/>
          <p:cNvSpPr txBox="1"/>
          <p:nvPr/>
        </p:nvSpPr>
        <p:spPr>
          <a:xfrm>
            <a:off x="200472" y="4437112"/>
            <a:ext cx="4752528" cy="2554545"/>
          </a:xfrm>
          <a:prstGeom prst="rect">
            <a:avLst/>
          </a:prstGeom>
          <a:noFill/>
        </p:spPr>
        <p:txBody>
          <a:bodyPr wrap="square" rtlCol="0">
            <a:spAutoFit/>
          </a:bodyPr>
          <a:lstStyle/>
          <a:p>
            <a:r>
              <a:rPr lang="zh-CN" altLang="en-US" dirty="0" smtClean="0"/>
              <a:t>       </a:t>
            </a:r>
            <a:r>
              <a:rPr lang="en-US" altLang="zh-CN" dirty="0" smtClean="0"/>
              <a:t>According to the requirement, Viewer is a dynamic website, which can display the data computed by the Preparation tool. In this part, I have developed server side independently. Based on the demo, provided by Japan, I added some functions on the Viewer, such as auto data input, data error correction, image browser, image items GIS and so on. Design test cases and pass all of them. Until now ,the viewer has been iterated 3 times</a:t>
            </a:r>
          </a:p>
        </p:txBody>
      </p:sp>
      <p:sp>
        <p:nvSpPr>
          <p:cNvPr id="18" name="Detail5"/>
          <p:cNvSpPr txBox="1"/>
          <p:nvPr/>
        </p:nvSpPr>
        <p:spPr>
          <a:xfrm>
            <a:off x="560512" y="4798670"/>
            <a:ext cx="2952324" cy="1815882"/>
          </a:xfrm>
          <a:prstGeom prst="rect">
            <a:avLst/>
          </a:prstGeom>
          <a:noFill/>
        </p:spPr>
        <p:txBody>
          <a:bodyPr wrap="square" rtlCol="0">
            <a:spAutoFit/>
          </a:bodyPr>
          <a:lstStyle/>
          <a:p>
            <a:r>
              <a:rPr lang="zh-CN" altLang="en-US" dirty="0" smtClean="0"/>
              <a:t>       </a:t>
            </a:r>
            <a:r>
              <a:rPr lang="en-US" altLang="zh-CN" dirty="0" smtClean="0"/>
              <a:t>To ensure the communication effectiveness, we provided a wiki page, which is used to publish release information. I have been maintain this page since the first update of BoZ project</a:t>
            </a:r>
            <a:endParaRPr lang="zh-CN" altLang="en-US" dirty="0"/>
          </a:p>
        </p:txBody>
      </p:sp>
      <p:pic>
        <p:nvPicPr>
          <p:cNvPr id="6" name="Image1"/>
          <p:cNvPicPr>
            <a:picLocks noChangeAspect="1"/>
          </p:cNvPicPr>
          <p:nvPr/>
        </p:nvPicPr>
        <p:blipFill>
          <a:blip r:embed="rId4"/>
          <a:stretch>
            <a:fillRect/>
          </a:stretch>
        </p:blipFill>
        <p:spPr>
          <a:xfrm>
            <a:off x="3432412" y="2005334"/>
            <a:ext cx="5961931" cy="3979492"/>
          </a:xfrm>
          <a:prstGeom prst="rect">
            <a:avLst/>
          </a:prstGeom>
        </p:spPr>
      </p:pic>
      <p:pic>
        <p:nvPicPr>
          <p:cNvPr id="19" name="Image2"/>
          <p:cNvPicPr>
            <a:picLocks noChangeAspect="1"/>
          </p:cNvPicPr>
          <p:nvPr/>
        </p:nvPicPr>
        <p:blipFill>
          <a:blip r:embed="rId5"/>
          <a:stretch>
            <a:fillRect/>
          </a:stretch>
        </p:blipFill>
        <p:spPr>
          <a:xfrm>
            <a:off x="3944888" y="1777501"/>
            <a:ext cx="5553129" cy="4633647"/>
          </a:xfrm>
          <a:prstGeom prst="rect">
            <a:avLst/>
          </a:prstGeom>
        </p:spPr>
      </p:pic>
      <p:pic>
        <p:nvPicPr>
          <p:cNvPr id="20" name="Image4.2"/>
          <p:cNvPicPr>
            <a:picLocks noChangeAspect="1"/>
          </p:cNvPicPr>
          <p:nvPr/>
        </p:nvPicPr>
        <p:blipFill>
          <a:blip r:embed="rId6"/>
          <a:stretch>
            <a:fillRect/>
          </a:stretch>
        </p:blipFill>
        <p:spPr>
          <a:xfrm>
            <a:off x="4864926" y="2188583"/>
            <a:ext cx="5041073" cy="4220052"/>
          </a:xfrm>
          <a:prstGeom prst="rect">
            <a:avLst/>
          </a:prstGeom>
        </p:spPr>
      </p:pic>
      <p:pic>
        <p:nvPicPr>
          <p:cNvPr id="21" name="Image4.1"/>
          <p:cNvPicPr>
            <a:picLocks noChangeAspect="1"/>
          </p:cNvPicPr>
          <p:nvPr/>
        </p:nvPicPr>
        <p:blipFill>
          <a:blip r:embed="rId7"/>
          <a:stretch>
            <a:fillRect/>
          </a:stretch>
        </p:blipFill>
        <p:spPr>
          <a:xfrm>
            <a:off x="4837413" y="1472318"/>
            <a:ext cx="4856249" cy="4035030"/>
          </a:xfrm>
          <a:prstGeom prst="rect">
            <a:avLst/>
          </a:prstGeom>
        </p:spPr>
      </p:pic>
      <p:pic>
        <p:nvPicPr>
          <p:cNvPr id="22" name="Image5"/>
          <p:cNvPicPr>
            <a:picLocks noChangeAspect="1"/>
          </p:cNvPicPr>
          <p:nvPr/>
        </p:nvPicPr>
        <p:blipFill>
          <a:blip r:embed="rId8"/>
          <a:stretch>
            <a:fillRect/>
          </a:stretch>
        </p:blipFill>
        <p:spPr>
          <a:xfrm>
            <a:off x="3604480" y="1411572"/>
            <a:ext cx="6185375" cy="5201799"/>
          </a:xfrm>
          <a:prstGeom prst="rect">
            <a:avLst/>
          </a:prstGeom>
        </p:spPr>
      </p:pic>
    </p:spTree>
    <p:extLst>
      <p:ext uri="{BB962C8B-B14F-4D97-AF65-F5344CB8AC3E}">
        <p14:creationId xmlns:p14="http://schemas.microsoft.com/office/powerpoint/2010/main" val="119369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grpId="1" nodeType="click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2" presetClass="exit" presetSubtype="0" fill="hold" nodeType="withEffect">
                                  <p:stCondLst>
                                    <p:cond delay="0"/>
                                  </p:stCondLst>
                                  <p:childTnLst>
                                    <p:animEffect transition="out" filter="fade">
                                      <p:cBhvr>
                                        <p:cTn id="34" dur="1000"/>
                                        <p:tgtEl>
                                          <p:spTgt spid="6"/>
                                        </p:tgtEl>
                                      </p:cBhvr>
                                    </p:animEffect>
                                    <p:anim calcmode="lin" valueType="num">
                                      <p:cBhvr>
                                        <p:cTn id="35" dur="1000"/>
                                        <p:tgtEl>
                                          <p:spTgt spid="6"/>
                                        </p:tgtEl>
                                        <p:attrNameLst>
                                          <p:attrName>ppt_x</p:attrName>
                                        </p:attrNameLst>
                                      </p:cBhvr>
                                      <p:tavLst>
                                        <p:tav tm="0">
                                          <p:val>
                                            <p:strVal val="ppt_x"/>
                                          </p:val>
                                        </p:tav>
                                        <p:tav tm="100000">
                                          <p:val>
                                            <p:strVal val="ppt_x"/>
                                          </p:val>
                                        </p:tav>
                                      </p:tavLst>
                                    </p:anim>
                                    <p:anim calcmode="lin" valueType="num">
                                      <p:cBhvr>
                                        <p:cTn id="36" dur="1000"/>
                                        <p:tgtEl>
                                          <p:spTgt spid="6"/>
                                        </p:tgtEl>
                                        <p:attrNameLst>
                                          <p:attrName>ppt_y</p:attrName>
                                        </p:attrNameLst>
                                      </p:cBhvr>
                                      <p:tavLst>
                                        <p:tav tm="0">
                                          <p:val>
                                            <p:strVal val="ppt_y"/>
                                          </p:val>
                                        </p:tav>
                                        <p:tav tm="100000">
                                          <p:val>
                                            <p:strVal val="ppt_y+.1"/>
                                          </p:val>
                                        </p:tav>
                                      </p:tavLst>
                                    </p:anim>
                                    <p:set>
                                      <p:cBhvr>
                                        <p:cTn id="37" dur="1" fill="hold">
                                          <p:stCondLst>
                                            <p:cond delay="999"/>
                                          </p:stCondLst>
                                        </p:cTn>
                                        <p:tgtEl>
                                          <p:spTgt spid="6"/>
                                        </p:tgtEl>
                                        <p:attrNameLst>
                                          <p:attrName>style.visibility</p:attrName>
                                        </p:attrNameLst>
                                      </p:cBhvr>
                                      <p:to>
                                        <p:strVal val="hidden"/>
                                      </p:to>
                                    </p:set>
                                  </p:childTnLst>
                                </p:cTn>
                              </p:par>
                            </p:childTnLst>
                          </p:cTn>
                        </p:par>
                        <p:par>
                          <p:cTn id="38" fill="hold">
                            <p:stCondLst>
                              <p:cond delay="1000"/>
                            </p:stCondLst>
                            <p:childTnLst>
                              <p:par>
                                <p:cTn id="39" presetID="2" presetClass="entr" presetSubtype="4" fill="hold" grpId="0" nodeType="afterEffect">
                                  <p:stCondLst>
                                    <p:cond delay="5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42" presetClass="entr" presetSubtype="0" fill="hold" nodeType="afterEffect">
                                  <p:stCondLst>
                                    <p:cond delay="3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grpId="1" nodeType="clickEffect">
                                  <p:stCondLst>
                                    <p:cond delay="0"/>
                                  </p:stCondLst>
                                  <p:childTnLst>
                                    <p:animEffect transition="out" filter="fade">
                                      <p:cBhvr>
                                        <p:cTn id="58" dur="1000"/>
                                        <p:tgtEl>
                                          <p:spTgt spid="15"/>
                                        </p:tgtEl>
                                      </p:cBhvr>
                                    </p:animEffect>
                                    <p:anim calcmode="lin" valueType="num">
                                      <p:cBhvr>
                                        <p:cTn id="59" dur="1000"/>
                                        <p:tgtEl>
                                          <p:spTgt spid="15"/>
                                        </p:tgtEl>
                                        <p:attrNameLst>
                                          <p:attrName>ppt_x</p:attrName>
                                        </p:attrNameLst>
                                      </p:cBhvr>
                                      <p:tavLst>
                                        <p:tav tm="0">
                                          <p:val>
                                            <p:strVal val="ppt_x"/>
                                          </p:val>
                                        </p:tav>
                                        <p:tav tm="100000">
                                          <p:val>
                                            <p:strVal val="ppt_x"/>
                                          </p:val>
                                        </p:tav>
                                      </p:tavLst>
                                    </p:anim>
                                    <p:anim calcmode="lin" valueType="num">
                                      <p:cBhvr>
                                        <p:cTn id="60" dur="1000"/>
                                        <p:tgtEl>
                                          <p:spTgt spid="15"/>
                                        </p:tgtEl>
                                        <p:attrNameLst>
                                          <p:attrName>ppt_y</p:attrName>
                                        </p:attrNameLst>
                                      </p:cBhvr>
                                      <p:tavLst>
                                        <p:tav tm="0">
                                          <p:val>
                                            <p:strVal val="ppt_y"/>
                                          </p:val>
                                        </p:tav>
                                        <p:tav tm="100000">
                                          <p:val>
                                            <p:strVal val="ppt_y+.1"/>
                                          </p:val>
                                        </p:tav>
                                      </p:tavLst>
                                    </p:anim>
                                    <p:set>
                                      <p:cBhvr>
                                        <p:cTn id="61" dur="1" fill="hold">
                                          <p:stCondLst>
                                            <p:cond delay="999"/>
                                          </p:stCondLst>
                                        </p:cTn>
                                        <p:tgtEl>
                                          <p:spTgt spid="15"/>
                                        </p:tgtEl>
                                        <p:attrNameLst>
                                          <p:attrName>style.visibility</p:attrName>
                                        </p:attrNameLst>
                                      </p:cBhvr>
                                      <p:to>
                                        <p:strVal val="hidden"/>
                                      </p:to>
                                    </p:set>
                                  </p:childTnLst>
                                </p:cTn>
                              </p:par>
                              <p:par>
                                <p:cTn id="62" presetID="42" presetClass="exit" presetSubtype="0" fill="hold" nodeType="withEffect">
                                  <p:stCondLst>
                                    <p:cond delay="0"/>
                                  </p:stCondLst>
                                  <p:childTnLst>
                                    <p:animEffect transition="out" filter="fade">
                                      <p:cBhvr>
                                        <p:cTn id="63" dur="1000"/>
                                        <p:tgtEl>
                                          <p:spTgt spid="19"/>
                                        </p:tgtEl>
                                      </p:cBhvr>
                                    </p:animEffect>
                                    <p:anim calcmode="lin" valueType="num">
                                      <p:cBhvr>
                                        <p:cTn id="64" dur="1000"/>
                                        <p:tgtEl>
                                          <p:spTgt spid="19"/>
                                        </p:tgtEl>
                                        <p:attrNameLst>
                                          <p:attrName>ppt_x</p:attrName>
                                        </p:attrNameLst>
                                      </p:cBhvr>
                                      <p:tavLst>
                                        <p:tav tm="0">
                                          <p:val>
                                            <p:strVal val="ppt_x"/>
                                          </p:val>
                                        </p:tav>
                                        <p:tav tm="100000">
                                          <p:val>
                                            <p:strVal val="ppt_x"/>
                                          </p:val>
                                        </p:tav>
                                      </p:tavLst>
                                    </p:anim>
                                    <p:anim calcmode="lin" valueType="num">
                                      <p:cBhvr>
                                        <p:cTn id="65" dur="1000"/>
                                        <p:tgtEl>
                                          <p:spTgt spid="19"/>
                                        </p:tgtEl>
                                        <p:attrNameLst>
                                          <p:attrName>ppt_y</p:attrName>
                                        </p:attrNameLst>
                                      </p:cBhvr>
                                      <p:tavLst>
                                        <p:tav tm="0">
                                          <p:val>
                                            <p:strVal val="ppt_y"/>
                                          </p:val>
                                        </p:tav>
                                        <p:tav tm="100000">
                                          <p:val>
                                            <p:strVal val="ppt_y+.1"/>
                                          </p:val>
                                        </p:tav>
                                      </p:tavLst>
                                    </p:anim>
                                    <p:set>
                                      <p:cBhvr>
                                        <p:cTn id="66" dur="1" fill="hold">
                                          <p:stCondLst>
                                            <p:cond delay="999"/>
                                          </p:stCondLst>
                                        </p:cTn>
                                        <p:tgtEl>
                                          <p:spTgt spid="19"/>
                                        </p:tgtEl>
                                        <p:attrNameLst>
                                          <p:attrName>style.visibility</p:attrName>
                                        </p:attrNameLst>
                                      </p:cBhvr>
                                      <p:to>
                                        <p:strVal val="hidden"/>
                                      </p:to>
                                    </p:set>
                                  </p:childTnLst>
                                </p:cTn>
                              </p:par>
                            </p:childTnLst>
                          </p:cTn>
                        </p:par>
                        <p:par>
                          <p:cTn id="67" fill="hold">
                            <p:stCondLst>
                              <p:cond delay="1000"/>
                            </p:stCondLst>
                            <p:childTnLst>
                              <p:par>
                                <p:cTn id="68" presetID="2" presetClass="entr" presetSubtype="4" fill="hold" grpId="0" nodeType="afterEffect">
                                  <p:stCondLst>
                                    <p:cond delay="50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fill="hold"/>
                                        <p:tgtEl>
                                          <p:spTgt spid="16"/>
                                        </p:tgtEl>
                                        <p:attrNameLst>
                                          <p:attrName>ppt_x</p:attrName>
                                        </p:attrNameLst>
                                      </p:cBhvr>
                                      <p:tavLst>
                                        <p:tav tm="0">
                                          <p:val>
                                            <p:strVal val="#ppt_x"/>
                                          </p:val>
                                        </p:tav>
                                        <p:tav tm="100000">
                                          <p:val>
                                            <p:strVal val="#ppt_x"/>
                                          </p:val>
                                        </p:tav>
                                      </p:tavLst>
                                    </p:anim>
                                    <p:anim calcmode="lin" valueType="num">
                                      <p:cBhvr additive="base">
                                        <p:cTn id="77" dur="500" fill="hold"/>
                                        <p:tgtEl>
                                          <p:spTgt spid="16"/>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 presetClass="entr" presetSubtype="4"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 calcmode="lin" valueType="num">
                                      <p:cBhvr additive="base">
                                        <p:cTn id="81" dur="1000" fill="hold"/>
                                        <p:tgtEl>
                                          <p:spTgt spid="5"/>
                                        </p:tgtEl>
                                        <p:attrNameLst>
                                          <p:attrName>ppt_x</p:attrName>
                                        </p:attrNameLst>
                                      </p:cBhvr>
                                      <p:tavLst>
                                        <p:tav tm="0">
                                          <p:val>
                                            <p:strVal val="#ppt_x"/>
                                          </p:val>
                                        </p:tav>
                                        <p:tav tm="100000">
                                          <p:val>
                                            <p:strVal val="#ppt_x"/>
                                          </p:val>
                                        </p:tav>
                                      </p:tavLst>
                                    </p:anim>
                                    <p:anim calcmode="lin" valueType="num">
                                      <p:cBhvr additive="base">
                                        <p:cTn id="8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1000"/>
                                        <p:tgtEl>
                                          <p:spTgt spid="16"/>
                                        </p:tgtEl>
                                      </p:cBhvr>
                                    </p:animEffect>
                                    <p:set>
                                      <p:cBhvr>
                                        <p:cTn id="87" dur="1" fill="hold">
                                          <p:stCondLst>
                                            <p:cond delay="999"/>
                                          </p:stCondLst>
                                        </p:cTn>
                                        <p:tgtEl>
                                          <p:spTgt spid="16"/>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1000"/>
                                        <p:tgtEl>
                                          <p:spTgt spid="5"/>
                                        </p:tgtEl>
                                      </p:cBhvr>
                                    </p:animEffect>
                                    <p:set>
                                      <p:cBhvr>
                                        <p:cTn id="90" dur="1" fill="hold">
                                          <p:stCondLst>
                                            <p:cond delay="999"/>
                                          </p:stCondLst>
                                        </p:cTn>
                                        <p:tgtEl>
                                          <p:spTgt spid="5"/>
                                        </p:tgtEl>
                                        <p:attrNameLst>
                                          <p:attrName>style.visibility</p:attrName>
                                        </p:attrNameLst>
                                      </p:cBhvr>
                                      <p:to>
                                        <p:strVal val="hidden"/>
                                      </p:to>
                                    </p:set>
                                  </p:childTnLst>
                                </p:cTn>
                              </p:par>
                            </p:childTnLst>
                          </p:cTn>
                        </p:par>
                        <p:par>
                          <p:cTn id="91" fill="hold">
                            <p:stCondLst>
                              <p:cond delay="1000"/>
                            </p:stCondLst>
                            <p:childTnLst>
                              <p:par>
                                <p:cTn id="92" presetID="2" presetClass="entr" presetSubtype="4" fill="hold" grpId="0" nodeType="afterEffect">
                                  <p:stCondLst>
                                    <p:cond delay="500"/>
                                  </p:stCondLst>
                                  <p:childTnLst>
                                    <p:set>
                                      <p:cBhvr>
                                        <p:cTn id="93" dur="1" fill="hold">
                                          <p:stCondLst>
                                            <p:cond delay="0"/>
                                          </p:stCondLst>
                                        </p:cTn>
                                        <p:tgtEl>
                                          <p:spTgt spid="13"/>
                                        </p:tgtEl>
                                        <p:attrNameLst>
                                          <p:attrName>style.visibility</p:attrName>
                                        </p:attrNameLst>
                                      </p:cBhvr>
                                      <p:to>
                                        <p:strVal val="visible"/>
                                      </p:to>
                                    </p:set>
                                    <p:anim calcmode="lin" valueType="num">
                                      <p:cBhvr additive="base">
                                        <p:cTn id="94" dur="500" fill="hold"/>
                                        <p:tgtEl>
                                          <p:spTgt spid="13"/>
                                        </p:tgtEl>
                                        <p:attrNameLst>
                                          <p:attrName>ppt_x</p:attrName>
                                        </p:attrNameLst>
                                      </p:cBhvr>
                                      <p:tavLst>
                                        <p:tav tm="0">
                                          <p:val>
                                            <p:strVal val="#ppt_x"/>
                                          </p:val>
                                        </p:tav>
                                        <p:tav tm="100000">
                                          <p:val>
                                            <p:strVal val="#ppt_x"/>
                                          </p:val>
                                        </p:tav>
                                      </p:tavLst>
                                    </p:anim>
                                    <p:anim calcmode="lin" valueType="num">
                                      <p:cBhvr additive="base">
                                        <p:cTn id="9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500" fill="hold"/>
                                        <p:tgtEl>
                                          <p:spTgt spid="17"/>
                                        </p:tgtEl>
                                        <p:attrNameLst>
                                          <p:attrName>ppt_x</p:attrName>
                                        </p:attrNameLst>
                                      </p:cBhvr>
                                      <p:tavLst>
                                        <p:tav tm="0">
                                          <p:val>
                                            <p:strVal val="#ppt_x"/>
                                          </p:val>
                                        </p:tav>
                                        <p:tav tm="100000">
                                          <p:val>
                                            <p:strVal val="#ppt_x"/>
                                          </p:val>
                                        </p:tav>
                                      </p:tavLst>
                                    </p:anim>
                                    <p:anim calcmode="lin" valueType="num">
                                      <p:cBhvr additive="base">
                                        <p:cTn id="101" dur="500" fill="hold"/>
                                        <p:tgtEl>
                                          <p:spTgt spid="17"/>
                                        </p:tgtEl>
                                        <p:attrNameLst>
                                          <p:attrName>ppt_y</p:attrName>
                                        </p:attrNameLst>
                                      </p:cBhvr>
                                      <p:tavLst>
                                        <p:tav tm="0">
                                          <p:val>
                                            <p:strVal val="1+#ppt_h/2"/>
                                          </p:val>
                                        </p:tav>
                                        <p:tav tm="100000">
                                          <p:val>
                                            <p:strVal val="#ppt_y"/>
                                          </p:val>
                                        </p:tav>
                                      </p:tavLst>
                                    </p:anim>
                                  </p:childTnLst>
                                </p:cTn>
                              </p:par>
                            </p:childTnLst>
                          </p:cTn>
                        </p:par>
                        <p:par>
                          <p:cTn id="102" fill="hold">
                            <p:stCondLst>
                              <p:cond delay="500"/>
                            </p:stCondLst>
                            <p:childTnLst>
                              <p:par>
                                <p:cTn id="103" presetID="42"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1000"/>
                                        <p:tgtEl>
                                          <p:spTgt spid="20"/>
                                        </p:tgtEl>
                                      </p:cBhvr>
                                    </p:animEffect>
                                    <p:set>
                                      <p:cBhvr>
                                        <p:cTn id="112" dur="1" fill="hold">
                                          <p:stCondLst>
                                            <p:cond delay="999"/>
                                          </p:stCondLst>
                                        </p:cTn>
                                        <p:tgtEl>
                                          <p:spTgt spid="20"/>
                                        </p:tgtEl>
                                        <p:attrNameLst>
                                          <p:attrName>style.visibility</p:attrName>
                                        </p:attrNameLst>
                                      </p:cBhvr>
                                      <p:to>
                                        <p:strVal val="hidden"/>
                                      </p:to>
                                    </p:set>
                                  </p:childTnLst>
                                </p:cTn>
                              </p:par>
                            </p:childTnLst>
                          </p:cTn>
                        </p:par>
                        <p:par>
                          <p:cTn id="113" fill="hold">
                            <p:stCondLst>
                              <p:cond delay="1000"/>
                            </p:stCondLst>
                            <p:childTnLst>
                              <p:par>
                                <p:cTn id="114" presetID="2" presetClass="entr" presetSubtype="4" fill="hold" nodeType="afterEffect">
                                  <p:stCondLst>
                                    <p:cond delay="250"/>
                                  </p:stCondLst>
                                  <p:childTnLst>
                                    <p:set>
                                      <p:cBhvr>
                                        <p:cTn id="115" dur="1" fill="hold">
                                          <p:stCondLst>
                                            <p:cond delay="0"/>
                                          </p:stCondLst>
                                        </p:cTn>
                                        <p:tgtEl>
                                          <p:spTgt spid="21"/>
                                        </p:tgtEl>
                                        <p:attrNameLst>
                                          <p:attrName>style.visibility</p:attrName>
                                        </p:attrNameLst>
                                      </p:cBhvr>
                                      <p:to>
                                        <p:strVal val="visible"/>
                                      </p:to>
                                    </p:set>
                                    <p:anim calcmode="lin" valueType="num">
                                      <p:cBhvr additive="base">
                                        <p:cTn id="116" dur="1000" fill="hold"/>
                                        <p:tgtEl>
                                          <p:spTgt spid="21"/>
                                        </p:tgtEl>
                                        <p:attrNameLst>
                                          <p:attrName>ppt_x</p:attrName>
                                        </p:attrNameLst>
                                      </p:cBhvr>
                                      <p:tavLst>
                                        <p:tav tm="0">
                                          <p:val>
                                            <p:strVal val="#ppt_x"/>
                                          </p:val>
                                        </p:tav>
                                        <p:tav tm="100000">
                                          <p:val>
                                            <p:strVal val="#ppt_x"/>
                                          </p:val>
                                        </p:tav>
                                      </p:tavLst>
                                    </p:anim>
                                    <p:anim calcmode="lin" valueType="num">
                                      <p:cBhvr additive="base">
                                        <p:cTn id="117"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1000"/>
                                        <p:tgtEl>
                                          <p:spTgt spid="17"/>
                                        </p:tgtEl>
                                      </p:cBhvr>
                                    </p:animEffect>
                                    <p:set>
                                      <p:cBhvr>
                                        <p:cTn id="122" dur="1" fill="hold">
                                          <p:stCondLst>
                                            <p:cond delay="999"/>
                                          </p:stCondLst>
                                        </p:cTn>
                                        <p:tgtEl>
                                          <p:spTgt spid="17"/>
                                        </p:tgtEl>
                                        <p:attrNameLst>
                                          <p:attrName>style.visibility</p:attrName>
                                        </p:attrNameLst>
                                      </p:cBhvr>
                                      <p:to>
                                        <p:strVal val="hidden"/>
                                      </p:to>
                                    </p:set>
                                  </p:childTnLst>
                                </p:cTn>
                              </p:par>
                            </p:childTnLst>
                          </p:cTn>
                        </p:par>
                        <p:par>
                          <p:cTn id="123" fill="hold">
                            <p:stCondLst>
                              <p:cond delay="1000"/>
                            </p:stCondLst>
                            <p:childTnLst>
                              <p:par>
                                <p:cTn id="124" presetID="2" presetClass="exit" presetSubtype="4" fill="hold" nodeType="afterEffect">
                                  <p:stCondLst>
                                    <p:cond delay="250"/>
                                  </p:stCondLst>
                                  <p:childTnLst>
                                    <p:anim calcmode="lin" valueType="num">
                                      <p:cBhvr additive="base">
                                        <p:cTn id="125" dur="500"/>
                                        <p:tgtEl>
                                          <p:spTgt spid="21"/>
                                        </p:tgtEl>
                                        <p:attrNameLst>
                                          <p:attrName>ppt_x</p:attrName>
                                        </p:attrNameLst>
                                      </p:cBhvr>
                                      <p:tavLst>
                                        <p:tav tm="0">
                                          <p:val>
                                            <p:strVal val="ppt_x"/>
                                          </p:val>
                                        </p:tav>
                                        <p:tav tm="100000">
                                          <p:val>
                                            <p:strVal val="ppt_x"/>
                                          </p:val>
                                        </p:tav>
                                      </p:tavLst>
                                    </p:anim>
                                    <p:anim calcmode="lin" valueType="num">
                                      <p:cBhvr additive="base">
                                        <p:cTn id="126" dur="500"/>
                                        <p:tgtEl>
                                          <p:spTgt spid="21"/>
                                        </p:tgtEl>
                                        <p:attrNameLst>
                                          <p:attrName>ppt_y</p:attrName>
                                        </p:attrNameLst>
                                      </p:cBhvr>
                                      <p:tavLst>
                                        <p:tav tm="0">
                                          <p:val>
                                            <p:strVal val="ppt_y"/>
                                          </p:val>
                                        </p:tav>
                                        <p:tav tm="100000">
                                          <p:val>
                                            <p:strVal val="1+ppt_h/2"/>
                                          </p:val>
                                        </p:tav>
                                      </p:tavLst>
                                    </p:anim>
                                    <p:set>
                                      <p:cBhvr>
                                        <p:cTn id="127" dur="1" fill="hold">
                                          <p:stCondLst>
                                            <p:cond delay="499"/>
                                          </p:stCondLst>
                                        </p:cTn>
                                        <p:tgtEl>
                                          <p:spTgt spid="21"/>
                                        </p:tgtEl>
                                        <p:attrNameLst>
                                          <p:attrName>style.visibility</p:attrName>
                                        </p:attrNameLst>
                                      </p:cBhvr>
                                      <p:to>
                                        <p:strVal val="hidden"/>
                                      </p:to>
                                    </p:set>
                                  </p:childTnLst>
                                </p:cTn>
                              </p:par>
                            </p:childTnLst>
                          </p:cTn>
                        </p:par>
                        <p:par>
                          <p:cTn id="128" fill="hold">
                            <p:stCondLst>
                              <p:cond delay="1750"/>
                            </p:stCondLst>
                            <p:childTnLst>
                              <p:par>
                                <p:cTn id="129" presetID="2" presetClass="entr" presetSubtype="4" fill="hold" grpId="0" nodeType="afterEffect">
                                  <p:stCondLst>
                                    <p:cond delay="50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500" fill="hold"/>
                                        <p:tgtEl>
                                          <p:spTgt spid="14"/>
                                        </p:tgtEl>
                                        <p:attrNameLst>
                                          <p:attrName>ppt_x</p:attrName>
                                        </p:attrNameLst>
                                      </p:cBhvr>
                                      <p:tavLst>
                                        <p:tav tm="0">
                                          <p:val>
                                            <p:strVal val="#ppt_x"/>
                                          </p:val>
                                        </p:tav>
                                        <p:tav tm="100000">
                                          <p:val>
                                            <p:strVal val="#ppt_x"/>
                                          </p:val>
                                        </p:tav>
                                      </p:tavLst>
                                    </p:anim>
                                    <p:anim calcmode="lin" valueType="num">
                                      <p:cBhvr additive="base">
                                        <p:cTn id="1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8"/>
                                        </p:tgtEl>
                                        <p:attrNameLst>
                                          <p:attrName>style.visibility</p:attrName>
                                        </p:attrNameLst>
                                      </p:cBhvr>
                                      <p:to>
                                        <p:strVal val="visible"/>
                                      </p:to>
                                    </p:set>
                                    <p:anim calcmode="lin" valueType="num">
                                      <p:cBhvr additive="base">
                                        <p:cTn id="137" dur="500" fill="hold"/>
                                        <p:tgtEl>
                                          <p:spTgt spid="18"/>
                                        </p:tgtEl>
                                        <p:attrNameLst>
                                          <p:attrName>ppt_x</p:attrName>
                                        </p:attrNameLst>
                                      </p:cBhvr>
                                      <p:tavLst>
                                        <p:tav tm="0">
                                          <p:val>
                                            <p:strVal val="#ppt_x"/>
                                          </p:val>
                                        </p:tav>
                                        <p:tav tm="100000">
                                          <p:val>
                                            <p:strVal val="#ppt_x"/>
                                          </p:val>
                                        </p:tav>
                                      </p:tavLst>
                                    </p:anim>
                                    <p:anim calcmode="lin" valueType="num">
                                      <p:cBhvr additive="base">
                                        <p:cTn id="138" dur="500" fill="hold"/>
                                        <p:tgtEl>
                                          <p:spTgt spid="18"/>
                                        </p:tgtEl>
                                        <p:attrNameLst>
                                          <p:attrName>ppt_y</p:attrName>
                                        </p:attrNameLst>
                                      </p:cBhvr>
                                      <p:tavLst>
                                        <p:tav tm="0">
                                          <p:val>
                                            <p:strVal val="1+#ppt_h/2"/>
                                          </p:val>
                                        </p:tav>
                                        <p:tav tm="100000">
                                          <p:val>
                                            <p:strVal val="#ppt_y"/>
                                          </p:val>
                                        </p:tav>
                                      </p:tavLst>
                                    </p:anim>
                                  </p:childTnLst>
                                </p:cTn>
                              </p:par>
                            </p:childTnLst>
                          </p:cTn>
                        </p:par>
                        <p:par>
                          <p:cTn id="139" fill="hold">
                            <p:stCondLst>
                              <p:cond delay="500"/>
                            </p:stCondLst>
                            <p:childTnLst>
                              <p:par>
                                <p:cTn id="140" presetID="42" presetClass="entr" presetSubtype="0" fill="hold" nodeType="after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fade">
                                      <p:cBhvr>
                                        <p:cTn id="142" dur="1000"/>
                                        <p:tgtEl>
                                          <p:spTgt spid="22"/>
                                        </p:tgtEl>
                                      </p:cBhvr>
                                    </p:animEffect>
                                    <p:anim calcmode="lin" valueType="num">
                                      <p:cBhvr>
                                        <p:cTn id="143" dur="1000" fill="hold"/>
                                        <p:tgtEl>
                                          <p:spTgt spid="22"/>
                                        </p:tgtEl>
                                        <p:attrNameLst>
                                          <p:attrName>ppt_x</p:attrName>
                                        </p:attrNameLst>
                                      </p:cBhvr>
                                      <p:tavLst>
                                        <p:tav tm="0">
                                          <p:val>
                                            <p:strVal val="#ppt_x"/>
                                          </p:val>
                                        </p:tav>
                                        <p:tav tm="100000">
                                          <p:val>
                                            <p:strVal val="#ppt_x"/>
                                          </p:val>
                                        </p:tav>
                                      </p:tavLst>
                                    </p:anim>
                                    <p:anim calcmode="lin" valueType="num">
                                      <p:cBhvr>
                                        <p:cTn id="1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0" grpId="1"/>
      <p:bldP spid="11" grpId="0"/>
      <p:bldP spid="12" grpId="0"/>
      <p:bldP spid="13" grpId="0"/>
      <p:bldP spid="14" grpId="0"/>
      <p:bldP spid="15" grpId="0"/>
      <p:bldP spid="15" grpId="1"/>
      <p:bldP spid="16" grpId="0"/>
      <p:bldP spid="16" grpId="1"/>
      <p:bldP spid="17" grpId="0"/>
      <p:bldP spid="17" grpId="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Project</a:t>
            </a:r>
            <a:endParaRPr lang="en-US" altLang="zh-CN" dirty="0">
              <a:latin typeface="Calibri" panose="020F0502020204030204" pitchFamily="34" charset="0"/>
            </a:endParaRPr>
          </a:p>
        </p:txBody>
      </p:sp>
      <p:sp>
        <p:nvSpPr>
          <p:cNvPr id="3" name="TextBox 2"/>
          <p:cNvSpPr txBox="1"/>
          <p:nvPr/>
        </p:nvSpPr>
        <p:spPr>
          <a:xfrm>
            <a:off x="632520" y="1411572"/>
            <a:ext cx="5472608" cy="523220"/>
          </a:xfrm>
          <a:prstGeom prst="rect">
            <a:avLst/>
          </a:prstGeom>
          <a:noFill/>
        </p:spPr>
        <p:txBody>
          <a:bodyPr wrap="square" rtlCol="0">
            <a:spAutoFit/>
          </a:bodyPr>
          <a:lstStyle/>
          <a:p>
            <a:r>
              <a:rPr lang="en-US" altLang="zh-CN" sz="2800" dirty="0" smtClean="0"/>
              <a:t>Other Project</a:t>
            </a:r>
            <a:endParaRPr lang="zh-CN" altLang="en-US" sz="2800" dirty="0"/>
          </a:p>
        </p:txBody>
      </p:sp>
      <p:sp>
        <p:nvSpPr>
          <p:cNvPr id="6" name="TextBox 1"/>
          <p:cNvSpPr txBox="1"/>
          <p:nvPr/>
        </p:nvSpPr>
        <p:spPr>
          <a:xfrm>
            <a:off x="632519" y="2082334"/>
            <a:ext cx="1685718" cy="338554"/>
          </a:xfrm>
          <a:prstGeom prst="rect">
            <a:avLst/>
          </a:prstGeom>
          <a:noFill/>
        </p:spPr>
        <p:txBody>
          <a:bodyPr wrap="none" rtlCol="0">
            <a:spAutoFit/>
          </a:bodyPr>
          <a:lstStyle/>
          <a:p>
            <a:r>
              <a:rPr lang="en-US" altLang="zh-CN" dirty="0" smtClean="0"/>
              <a:t>Role: Assist Test</a:t>
            </a:r>
            <a:endParaRPr lang="zh-CN" altLang="en-US" dirty="0"/>
          </a:p>
        </p:txBody>
      </p:sp>
      <p:sp>
        <p:nvSpPr>
          <p:cNvPr id="5" name="TextBox 4"/>
          <p:cNvSpPr txBox="1"/>
          <p:nvPr/>
        </p:nvSpPr>
        <p:spPr>
          <a:xfrm>
            <a:off x="1237813" y="2708920"/>
            <a:ext cx="1721433" cy="338554"/>
          </a:xfrm>
          <a:prstGeom prst="rect">
            <a:avLst/>
          </a:prstGeom>
          <a:noFill/>
        </p:spPr>
        <p:txBody>
          <a:bodyPr wrap="none" rtlCol="0">
            <a:spAutoFit/>
          </a:bodyPr>
          <a:lstStyle/>
          <a:p>
            <a:r>
              <a:rPr lang="en-US" altLang="zh-CN" dirty="0" smtClean="0"/>
              <a:t>1.SOP Prototype</a:t>
            </a:r>
            <a:endParaRPr lang="zh-CN" altLang="en-US" dirty="0"/>
          </a:p>
        </p:txBody>
      </p:sp>
      <p:sp>
        <p:nvSpPr>
          <p:cNvPr id="8" name="TextBox 7"/>
          <p:cNvSpPr txBox="1"/>
          <p:nvPr/>
        </p:nvSpPr>
        <p:spPr>
          <a:xfrm>
            <a:off x="1237812" y="3501008"/>
            <a:ext cx="2968954" cy="338554"/>
          </a:xfrm>
          <a:prstGeom prst="rect">
            <a:avLst/>
          </a:prstGeom>
          <a:noFill/>
        </p:spPr>
        <p:txBody>
          <a:bodyPr wrap="none" rtlCol="0">
            <a:spAutoFit/>
          </a:bodyPr>
          <a:lstStyle/>
          <a:p>
            <a:r>
              <a:rPr lang="en-US" altLang="zh-CN" dirty="0" smtClean="0"/>
              <a:t>2.Theta Image Transform SDK</a:t>
            </a:r>
            <a:endParaRPr lang="zh-CN" altLang="en-US" dirty="0"/>
          </a:p>
        </p:txBody>
      </p:sp>
      <p:sp>
        <p:nvSpPr>
          <p:cNvPr id="9" name="TextBox 8"/>
          <p:cNvSpPr txBox="1"/>
          <p:nvPr/>
        </p:nvSpPr>
        <p:spPr>
          <a:xfrm>
            <a:off x="1237813" y="4869160"/>
            <a:ext cx="1378391" cy="338554"/>
          </a:xfrm>
          <a:prstGeom prst="rect">
            <a:avLst/>
          </a:prstGeom>
          <a:noFill/>
        </p:spPr>
        <p:txBody>
          <a:bodyPr wrap="none" rtlCol="0">
            <a:spAutoFit/>
          </a:bodyPr>
          <a:lstStyle/>
          <a:p>
            <a:r>
              <a:rPr lang="en-US" altLang="zh-CN" dirty="0"/>
              <a:t>1</a:t>
            </a:r>
            <a:r>
              <a:rPr lang="en-US" altLang="zh-CN" dirty="0" smtClean="0"/>
              <a:t>.LIVE Theta</a:t>
            </a:r>
            <a:endParaRPr lang="zh-CN" altLang="en-US" dirty="0"/>
          </a:p>
        </p:txBody>
      </p:sp>
      <p:sp>
        <p:nvSpPr>
          <p:cNvPr id="15" name="TextBox 1"/>
          <p:cNvSpPr txBox="1"/>
          <p:nvPr/>
        </p:nvSpPr>
        <p:spPr>
          <a:xfrm>
            <a:off x="632518" y="4274681"/>
            <a:ext cx="2331857" cy="338554"/>
          </a:xfrm>
          <a:prstGeom prst="rect">
            <a:avLst/>
          </a:prstGeom>
          <a:noFill/>
        </p:spPr>
        <p:txBody>
          <a:bodyPr wrap="none" rtlCol="0">
            <a:spAutoFit/>
          </a:bodyPr>
          <a:lstStyle/>
          <a:p>
            <a:r>
              <a:rPr lang="en-US" altLang="zh-CN" dirty="0" smtClean="0"/>
              <a:t>Role: Feasibility Testing</a:t>
            </a:r>
            <a:endParaRPr lang="zh-CN" altLang="en-US" dirty="0"/>
          </a:p>
        </p:txBody>
      </p:sp>
      <p:pic>
        <p:nvPicPr>
          <p:cNvPr id="2" name="图片 1"/>
          <p:cNvPicPr>
            <a:picLocks noChangeAspect="1"/>
          </p:cNvPicPr>
          <p:nvPr/>
        </p:nvPicPr>
        <p:blipFill>
          <a:blip r:embed="rId3"/>
          <a:stretch>
            <a:fillRect/>
          </a:stretch>
        </p:blipFill>
        <p:spPr>
          <a:xfrm>
            <a:off x="4177540" y="1601307"/>
            <a:ext cx="5472608" cy="4476510"/>
          </a:xfrm>
          <a:prstGeom prst="rect">
            <a:avLst/>
          </a:prstGeom>
        </p:spPr>
      </p:pic>
      <p:pic>
        <p:nvPicPr>
          <p:cNvPr id="4" name="图片 3"/>
          <p:cNvPicPr>
            <a:picLocks noChangeAspect="1"/>
          </p:cNvPicPr>
          <p:nvPr/>
        </p:nvPicPr>
        <p:blipFill>
          <a:blip r:embed="rId4"/>
          <a:stretch>
            <a:fillRect/>
          </a:stretch>
        </p:blipFill>
        <p:spPr>
          <a:xfrm>
            <a:off x="4206766" y="2124527"/>
            <a:ext cx="5572337" cy="3986152"/>
          </a:xfrm>
          <a:prstGeom prst="rect">
            <a:avLst/>
          </a:prstGeom>
        </p:spPr>
      </p:pic>
    </p:spTree>
    <p:extLst>
      <p:ext uri="{BB962C8B-B14F-4D97-AF65-F5344CB8AC3E}">
        <p14:creationId xmlns:p14="http://schemas.microsoft.com/office/powerpoint/2010/main" val="9797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6" presetClass="entr" presetSubtype="21" fill="hold" nodeType="after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750"/>
                                        <p:tgtEl>
                                          <p:spTgt spid="2"/>
                                        </p:tgtEl>
                                      </p:cBhvr>
                                    </p:animEffect>
                                    <p:anim calcmode="lin" valueType="num">
                                      <p:cBhvr>
                                        <p:cTn id="19" dur="750"/>
                                        <p:tgtEl>
                                          <p:spTgt spid="2"/>
                                        </p:tgtEl>
                                        <p:attrNameLst>
                                          <p:attrName>ppt_x</p:attrName>
                                        </p:attrNameLst>
                                      </p:cBhvr>
                                      <p:tavLst>
                                        <p:tav tm="0">
                                          <p:val>
                                            <p:strVal val="ppt_x"/>
                                          </p:val>
                                        </p:tav>
                                        <p:tav tm="100000">
                                          <p:val>
                                            <p:strVal val="ppt_x"/>
                                          </p:val>
                                        </p:tav>
                                      </p:tavLst>
                                    </p:anim>
                                    <p:anim calcmode="lin" valueType="num">
                                      <p:cBhvr>
                                        <p:cTn id="20" dur="750"/>
                                        <p:tgtEl>
                                          <p:spTgt spid="2"/>
                                        </p:tgtEl>
                                        <p:attrNameLst>
                                          <p:attrName>ppt_y</p:attrName>
                                        </p:attrNameLst>
                                      </p:cBhvr>
                                      <p:tavLst>
                                        <p:tav tm="0">
                                          <p:val>
                                            <p:strVal val="ppt_y"/>
                                          </p:val>
                                        </p:tav>
                                        <p:tav tm="100000">
                                          <p:val>
                                            <p:strVal val="ppt_y+.1"/>
                                          </p:val>
                                        </p:tav>
                                      </p:tavLst>
                                    </p:anim>
                                    <p:set>
                                      <p:cBhvr>
                                        <p:cTn id="21" dur="1" fill="hold">
                                          <p:stCondLst>
                                            <p:cond delay="749"/>
                                          </p:stCondLst>
                                        </p:cTn>
                                        <p:tgtEl>
                                          <p:spTgt spid="2"/>
                                        </p:tgtEl>
                                        <p:attrNameLst>
                                          <p:attrName>style.visibility</p:attrName>
                                        </p:attrNameLst>
                                      </p:cBhvr>
                                      <p:to>
                                        <p:strVal val="hidden"/>
                                      </p:to>
                                    </p:set>
                                  </p:childTnLst>
                                </p:cTn>
                              </p:par>
                            </p:childTnLst>
                          </p:cTn>
                        </p:par>
                        <p:par>
                          <p:cTn id="22" fill="hold">
                            <p:stCondLst>
                              <p:cond delay="750"/>
                            </p:stCondLst>
                            <p:childTnLst>
                              <p:par>
                                <p:cTn id="23" presetID="2" presetClass="entr" presetSubtype="4"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par>
                          <p:cTn id="31" fill="hold">
                            <p:stCondLst>
                              <p:cond delay="1750"/>
                            </p:stCondLst>
                            <p:childTnLst>
                              <p:par>
                                <p:cTn id="32" presetID="42" presetClass="entr" presetSubtype="0" fill="hold" nodeType="after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8" grpId="0"/>
      <p:bldP spid="9"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136650" y="525780"/>
            <a:ext cx="6143625" cy="641350"/>
          </a:xfrm>
        </p:spPr>
        <p:txBody>
          <a:bodyPr vert="horz" wrap="square" lIns="91440" tIns="45720" rIns="91440" bIns="45720" anchor="t"/>
          <a:lstStyle/>
          <a:p>
            <a:pPr algn="just">
              <a:spcBef>
                <a:spcPts val="550"/>
              </a:spcBef>
              <a:spcAft>
                <a:spcPts val="550"/>
              </a:spcAft>
            </a:pPr>
            <a:r>
              <a:rPr lang="en-US" altLang="zh-CN" dirty="0" smtClean="0">
                <a:latin typeface="Calibri" panose="020F0502020204030204" pitchFamily="34" charset="0"/>
              </a:rPr>
              <a:t>Future</a:t>
            </a:r>
            <a:endParaRPr lang="en-US" altLang="zh-CN" dirty="0">
              <a:latin typeface="Calibri" panose="020F0502020204030204" pitchFamily="34" charset="0"/>
            </a:endParaRPr>
          </a:p>
        </p:txBody>
      </p:sp>
      <p:sp>
        <p:nvSpPr>
          <p:cNvPr id="4" name="TextBox 3"/>
          <p:cNvSpPr txBox="1"/>
          <p:nvPr/>
        </p:nvSpPr>
        <p:spPr>
          <a:xfrm>
            <a:off x="920552" y="2204864"/>
            <a:ext cx="3096344" cy="1569660"/>
          </a:xfrm>
          <a:prstGeom prst="rect">
            <a:avLst/>
          </a:prstGeom>
          <a:noFill/>
        </p:spPr>
        <p:txBody>
          <a:bodyPr wrap="square" rtlCol="0">
            <a:spAutoFit/>
          </a:bodyPr>
          <a:lstStyle/>
          <a:p>
            <a:r>
              <a:rPr lang="en-US" altLang="zh-CN" dirty="0" smtClean="0"/>
              <a:t>Core competence: Engineering</a:t>
            </a:r>
          </a:p>
          <a:p>
            <a:r>
              <a:rPr lang="en-US" altLang="zh-CN" dirty="0" smtClean="0"/>
              <a:t>Depth: Video Tech</a:t>
            </a:r>
          </a:p>
          <a:p>
            <a:r>
              <a:rPr lang="en-US" altLang="zh-CN" dirty="0" smtClean="0"/>
              <a:t>Width: Touch more new tech,</a:t>
            </a:r>
          </a:p>
          <a:p>
            <a:r>
              <a:rPr lang="en-US" altLang="zh-CN" dirty="0" smtClean="0"/>
              <a:t>Such as : Web, front-end skills, Machine learning, block chain and so 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880" y="2023061"/>
            <a:ext cx="5806694" cy="40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331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4233</TotalTime>
  <Words>1620</Words>
  <Application>Microsoft Office PowerPoint</Application>
  <PresentationFormat>A4 纸张(210x297 毫米)</PresentationFormat>
  <Paragraphs>97</Paragraphs>
  <Slides>10</Slides>
  <Notes>10</Notes>
  <HiddenSlides>0</HiddenSlides>
  <MMClips>1</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template_white_2000_j120402</vt:lpstr>
      <vt:lpstr>SRCB Strategy Execution Bridge</vt:lpstr>
      <vt:lpstr>Content</vt:lpstr>
      <vt:lpstr>Personal Information</vt:lpstr>
      <vt:lpstr>Project</vt:lpstr>
      <vt:lpstr>Project</vt:lpstr>
      <vt:lpstr>Project</vt:lpstr>
      <vt:lpstr>Project</vt:lpstr>
      <vt:lpstr>Project</vt:lpstr>
      <vt:lpstr>Future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2078</cp:revision>
  <cp:lastPrinted>2015-01-20T09:18:00Z</cp:lastPrinted>
  <dcterms:created xsi:type="dcterms:W3CDTF">2012-05-07T05:36:00Z</dcterms:created>
  <dcterms:modified xsi:type="dcterms:W3CDTF">2018-03-08T07:12:22Z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